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3" r:id="rId6"/>
    <p:sldId id="270" r:id="rId7"/>
    <p:sldId id="271" r:id="rId8"/>
    <p:sldId id="261" r:id="rId9"/>
    <p:sldId id="264" r:id="rId10"/>
    <p:sldId id="265" r:id="rId11"/>
    <p:sldId id="262" r:id="rId12"/>
    <p:sldId id="266" r:id="rId13"/>
    <p:sldId id="267"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8072"/>
    <a:srgbClr val="E6624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9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fr-FR"/>
              <a:t>Modifiez le style du titre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355F70A5-EFCD-4DA6-9E87-EC72D9378731}" type="datetimeFigureOut">
              <a:rPr lang="fr-FR" smtClean="0"/>
              <a:t>25/02/2023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2901499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fr-FR"/>
              <a:t>Modifiez le style du titre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55F70A5-EFCD-4DA6-9E87-EC72D9378731}" type="datetimeFigureOut">
              <a:rPr lang="fr-FR" smtClean="0"/>
              <a:t>25/02/2023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2123453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fr-FR"/>
              <a:t>Modifiez le style du titre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55F70A5-EFCD-4DA6-9E87-EC72D9378731}" type="datetimeFigureOut">
              <a:rPr lang="fr-FR" smtClean="0"/>
              <a:t>25/02/2023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1115297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fr-FR"/>
              <a:t>Modifiez le style du titre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55F70A5-EFCD-4DA6-9E87-EC72D9378731}" type="datetimeFigureOut">
              <a:rPr lang="fr-FR" smtClean="0"/>
              <a:t>25/02/2023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1AA15-F28F-46E7-9D3E-CF3EDEF6BC95}" type="slidenum">
              <a:rPr lang="fr-FR" smtClean="0"/>
              <a:t>‹N°›</a:t>
            </a:fld>
            <a:endParaRPr lang="fr-FR"/>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07095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fr-FR"/>
              <a:t>Modifiez le style du titre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55F70A5-EFCD-4DA6-9E87-EC72D9378731}" type="datetimeFigureOut">
              <a:rPr lang="fr-FR" smtClean="0"/>
              <a:t>25/02/2023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4009728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fr-FR"/>
              <a:t>Modifiez le style du titre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Date Placeholder 2"/>
          <p:cNvSpPr>
            <a:spLocks noGrp="1"/>
          </p:cNvSpPr>
          <p:nvPr>
            <p:ph type="dt" sz="half" idx="10"/>
          </p:nvPr>
        </p:nvSpPr>
        <p:spPr/>
        <p:txBody>
          <a:bodyPr/>
          <a:lstStyle/>
          <a:p>
            <a:fld id="{355F70A5-EFCD-4DA6-9E87-EC72D9378731}" type="datetimeFigureOut">
              <a:rPr lang="fr-FR" smtClean="0"/>
              <a:t>25/02/2023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9798165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fr-FR"/>
              <a:t>Modifiez le style du titre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Date Placeholder 2"/>
          <p:cNvSpPr>
            <a:spLocks noGrp="1"/>
          </p:cNvSpPr>
          <p:nvPr>
            <p:ph type="dt" sz="half" idx="10"/>
          </p:nvPr>
        </p:nvSpPr>
        <p:spPr/>
        <p:txBody>
          <a:bodyPr/>
          <a:lstStyle/>
          <a:p>
            <a:fld id="{355F70A5-EFCD-4DA6-9E87-EC72D9378731}" type="datetimeFigureOut">
              <a:rPr lang="fr-FR" smtClean="0"/>
              <a:t>25/02/2023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3903481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355F70A5-EFCD-4DA6-9E87-EC72D9378731}" type="datetimeFigureOut">
              <a:rPr lang="fr-FR" smtClean="0"/>
              <a:t>25/02/2023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40197166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355F70A5-EFCD-4DA6-9E87-EC72D9378731}" type="datetimeFigureOut">
              <a:rPr lang="fr-FR" smtClean="0"/>
              <a:t>25/02/2023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2038649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355F70A5-EFCD-4DA6-9E87-EC72D9378731}" type="datetimeFigureOut">
              <a:rPr lang="fr-FR" smtClean="0"/>
              <a:t>25/02/2023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3281384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fr-FR"/>
              <a:t>Modifiez le style du titre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355F70A5-EFCD-4DA6-9E87-EC72D9378731}" type="datetimeFigureOut">
              <a:rPr lang="fr-FR" smtClean="0"/>
              <a:t>25/02/2023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182106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355F70A5-EFCD-4DA6-9E87-EC72D9378731}" type="datetimeFigureOut">
              <a:rPr lang="fr-FR" smtClean="0"/>
              <a:t>25/02/2023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1920702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355F70A5-EFCD-4DA6-9E87-EC72D9378731}" type="datetimeFigureOut">
              <a:rPr lang="fr-FR" smtClean="0"/>
              <a:t>25/02/2023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3712935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355F70A5-EFCD-4DA6-9E87-EC72D9378731}" type="datetimeFigureOut">
              <a:rPr lang="fr-FR" smtClean="0"/>
              <a:t>25/02/2023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2323841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5F70A5-EFCD-4DA6-9E87-EC72D9378731}" type="datetimeFigureOut">
              <a:rPr lang="fr-FR" smtClean="0"/>
              <a:t>25/02/2023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925501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55F70A5-EFCD-4DA6-9E87-EC72D9378731}" type="datetimeFigureOut">
              <a:rPr lang="fr-FR" smtClean="0"/>
              <a:t>25/02/2023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3101235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fr-FR"/>
              <a:t>Modifiez le style du titre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355F70A5-EFCD-4DA6-9E87-EC72D9378731}" type="datetimeFigureOut">
              <a:rPr lang="fr-FR" smtClean="0"/>
              <a:t>25/02/2023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2C1AA15-F28F-46E7-9D3E-CF3EDEF6BC95}" type="slidenum">
              <a:rPr lang="fr-FR" smtClean="0"/>
              <a:t>‹N°›</a:t>
            </a:fld>
            <a:endParaRPr lang="fr-FR"/>
          </a:p>
        </p:txBody>
      </p:sp>
    </p:spTree>
    <p:extLst>
      <p:ext uri="{BB962C8B-B14F-4D97-AF65-F5344CB8AC3E}">
        <p14:creationId xmlns:p14="http://schemas.microsoft.com/office/powerpoint/2010/main" val="2627038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355F70A5-EFCD-4DA6-9E87-EC72D9378731}" type="datetimeFigureOut">
              <a:rPr lang="fr-FR" smtClean="0"/>
              <a:t>25/02/2023</a:t>
            </a:fld>
            <a:endParaRPr lang="fr-FR"/>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fr-FR"/>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52C1AA15-F28F-46E7-9D3E-CF3EDEF6BC95}" type="slidenum">
              <a:rPr lang="fr-FR" smtClean="0"/>
              <a:t>‹N°›</a:t>
            </a:fld>
            <a:endParaRPr lang="fr-FR"/>
          </a:p>
        </p:txBody>
      </p:sp>
    </p:spTree>
    <p:extLst>
      <p:ext uri="{BB962C8B-B14F-4D97-AF65-F5344CB8AC3E}">
        <p14:creationId xmlns:p14="http://schemas.microsoft.com/office/powerpoint/2010/main" val="276860656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eg"/></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689DD8-78CB-0E6F-9709-7F2CB709AC78}"/>
              </a:ext>
            </a:extLst>
          </p:cNvPr>
          <p:cNvSpPr>
            <a:spLocks noGrp="1"/>
          </p:cNvSpPr>
          <p:nvPr>
            <p:ph type="ctrTitle"/>
          </p:nvPr>
        </p:nvSpPr>
        <p:spPr>
          <a:xfrm>
            <a:off x="1370693" y="1769540"/>
            <a:ext cx="9440034" cy="2007330"/>
          </a:xfrm>
        </p:spPr>
        <p:txBody>
          <a:bodyPr>
            <a:normAutofit fontScale="90000"/>
          </a:bodyPr>
          <a:lstStyle/>
          <a:p>
            <a:r>
              <a:rPr lang="fr-FR" dirty="0">
                <a:latin typeface="Britannic Bold" panose="020B0903060703020204" pitchFamily="34" charset="0"/>
              </a:rPr>
              <a:t>Spécialité</a:t>
            </a:r>
            <a:br>
              <a:rPr lang="fr-FR" dirty="0">
                <a:latin typeface="Britannic Bold" panose="020B0903060703020204" pitchFamily="34" charset="0"/>
              </a:rPr>
            </a:br>
            <a:r>
              <a:rPr lang="fr-FR" dirty="0">
                <a:latin typeface="Britannic Bold" panose="020B0903060703020204" pitchFamily="34" charset="0"/>
              </a:rPr>
              <a:t> Anglais Monde </a:t>
            </a:r>
            <a:r>
              <a:rPr lang="fr-FR" sz="6000" dirty="0">
                <a:latin typeface="Britannic Bold" panose="020B0903060703020204" pitchFamily="34" charset="0"/>
              </a:rPr>
              <a:t>Contemporain</a:t>
            </a:r>
            <a:endParaRPr lang="fr-FR" dirty="0">
              <a:latin typeface="Britannic Bold" panose="020B0903060703020204" pitchFamily="34" charset="0"/>
            </a:endParaRPr>
          </a:p>
        </p:txBody>
      </p:sp>
      <p:sp>
        <p:nvSpPr>
          <p:cNvPr id="3" name="Sous-titre 2">
            <a:extLst>
              <a:ext uri="{FF2B5EF4-FFF2-40B4-BE49-F238E27FC236}">
                <a16:creationId xmlns:a16="http://schemas.microsoft.com/office/drawing/2014/main" id="{2A32CAFF-C9A7-DB69-9DE0-7B0E5A55D138}"/>
              </a:ext>
            </a:extLst>
          </p:cNvPr>
          <p:cNvSpPr>
            <a:spLocks noGrp="1"/>
          </p:cNvSpPr>
          <p:nvPr>
            <p:ph type="subTitle" idx="1"/>
          </p:nvPr>
        </p:nvSpPr>
        <p:spPr/>
        <p:txBody>
          <a:bodyPr/>
          <a:lstStyle/>
          <a:p>
            <a:endParaRPr lang="fr-FR" dirty="0">
              <a:solidFill>
                <a:srgbClr val="E6624C"/>
              </a:solidFill>
            </a:endParaRPr>
          </a:p>
          <a:p>
            <a:r>
              <a:rPr lang="fr-FR" dirty="0">
                <a:solidFill>
                  <a:srgbClr val="FA8072"/>
                </a:solidFill>
                <a:latin typeface="Lucida Handwriting" panose="03010101010101010101" pitchFamily="66" charset="0"/>
              </a:rPr>
              <a:t>Lycée Claude Bernard </a:t>
            </a:r>
            <a:r>
              <a:rPr lang="fr-FR" sz="2400" dirty="0">
                <a:solidFill>
                  <a:srgbClr val="FA8072"/>
                </a:solidFill>
                <a:latin typeface="Lucida Handwriting" panose="03010101010101010101" pitchFamily="66" charset="0"/>
              </a:rPr>
              <a:t>2023-2024</a:t>
            </a:r>
            <a:endParaRPr lang="fr-FR" dirty="0">
              <a:solidFill>
                <a:srgbClr val="FA8072"/>
              </a:solidFill>
              <a:latin typeface="Lucida Handwriting" panose="03010101010101010101" pitchFamily="66" charset="0"/>
            </a:endParaRPr>
          </a:p>
        </p:txBody>
      </p:sp>
      <p:sp>
        <p:nvSpPr>
          <p:cNvPr id="4" name="ZoneTexte 3">
            <a:extLst>
              <a:ext uri="{FF2B5EF4-FFF2-40B4-BE49-F238E27FC236}">
                <a16:creationId xmlns:a16="http://schemas.microsoft.com/office/drawing/2014/main" id="{90D4C03D-392F-E70D-6188-98653B25F662}"/>
              </a:ext>
            </a:extLst>
          </p:cNvPr>
          <p:cNvSpPr txBox="1"/>
          <p:nvPr/>
        </p:nvSpPr>
        <p:spPr>
          <a:xfrm>
            <a:off x="4742755" y="1569485"/>
            <a:ext cx="2756452" cy="400110"/>
          </a:xfrm>
          <a:prstGeom prst="rect">
            <a:avLst/>
          </a:prstGeom>
          <a:noFill/>
        </p:spPr>
        <p:txBody>
          <a:bodyPr wrap="square" rtlCol="0">
            <a:spAutoFit/>
          </a:bodyPr>
          <a:lstStyle/>
          <a:p>
            <a:pPr algn="ctr"/>
            <a:r>
              <a:rPr lang="fr-FR" sz="2000" b="1" noProof="1">
                <a:latin typeface="Lucida Handwriting" panose="03010101010101010101" pitchFamily="66" charset="0"/>
              </a:rPr>
              <a:t>Welcome!</a:t>
            </a:r>
          </a:p>
        </p:txBody>
      </p:sp>
      <p:pic>
        <p:nvPicPr>
          <p:cNvPr id="1026" name="Picture 2" descr="INDIA DISTRESSED FLAG LADIES T-SHIRT TOP BHAROT BHARATA BHARAT INDIYA INDIAN  | eBay">
            <a:extLst>
              <a:ext uri="{FF2B5EF4-FFF2-40B4-BE49-F238E27FC236}">
                <a16:creationId xmlns:a16="http://schemas.microsoft.com/office/drawing/2014/main" id="{9BDE011C-4452-B88F-5188-F5E1EBCB05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254" b="9746"/>
          <a:stretch/>
        </p:blipFill>
        <p:spPr bwMode="auto">
          <a:xfrm>
            <a:off x="2872689" y="236440"/>
            <a:ext cx="2025088" cy="140214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istressed American Flag Images – Browse 8,396 Stock Photos, Vectors, and  Video | Adobe Stock">
            <a:extLst>
              <a:ext uri="{FF2B5EF4-FFF2-40B4-BE49-F238E27FC236}">
                <a16:creationId xmlns:a16="http://schemas.microsoft.com/office/drawing/2014/main" id="{BA8E96E1-341E-1021-F168-41DF0795216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432" t="9085" r="4345" b="4749"/>
          <a:stretch/>
        </p:blipFill>
        <p:spPr bwMode="auto">
          <a:xfrm>
            <a:off x="9763622" y="69393"/>
            <a:ext cx="2380357" cy="128103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UK Flag With A Vintage And Old Look Stock Photo, Picture And Royalty Free  Image. Image 15009571.">
            <a:extLst>
              <a:ext uri="{FF2B5EF4-FFF2-40B4-BE49-F238E27FC236}">
                <a16:creationId xmlns:a16="http://schemas.microsoft.com/office/drawing/2014/main" id="{5FACE547-1679-4710-36BB-ECCA638491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84" y="1401279"/>
            <a:ext cx="2058777" cy="141106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ugged South African Flag Rectangular Sticker | Zazzle | South african flag,  South africa flag, Africa flag">
            <a:extLst>
              <a:ext uri="{FF2B5EF4-FFF2-40B4-BE49-F238E27FC236}">
                <a16:creationId xmlns:a16="http://schemas.microsoft.com/office/drawing/2014/main" id="{ADDBD0B2-674E-F72E-98F0-D2D59F25584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751" t="23253" r="7217" b="21910"/>
          <a:stretch/>
        </p:blipFill>
        <p:spPr bwMode="auto">
          <a:xfrm>
            <a:off x="7187641" y="862415"/>
            <a:ext cx="2033163" cy="128103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Grunge Irish Flag On Rough Edged Old by Abzee">
            <a:extLst>
              <a:ext uri="{FF2B5EF4-FFF2-40B4-BE49-F238E27FC236}">
                <a16:creationId xmlns:a16="http://schemas.microsoft.com/office/drawing/2014/main" id="{12D3ADAB-4E4A-2B54-EC80-30E313A0BFE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792" t="4907" r="1589" b="6689"/>
          <a:stretch/>
        </p:blipFill>
        <p:spPr bwMode="auto">
          <a:xfrm>
            <a:off x="617939" y="4224133"/>
            <a:ext cx="2008701" cy="133042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lag of australia dirty hi-res stock photography and images - Alamy">
            <a:extLst>
              <a:ext uri="{FF2B5EF4-FFF2-40B4-BE49-F238E27FC236}">
                <a16:creationId xmlns:a16="http://schemas.microsoft.com/office/drawing/2014/main" id="{8C9177DF-28C8-C57E-CE76-7994CC4C5AC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b="13237"/>
          <a:stretch/>
        </p:blipFill>
        <p:spPr bwMode="auto">
          <a:xfrm>
            <a:off x="9658393" y="4008738"/>
            <a:ext cx="2325827" cy="135051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125 Distressed Canadian Flag Stock Photos, Images &amp; Photography |  Shutterstock">
            <a:extLst>
              <a:ext uri="{FF2B5EF4-FFF2-40B4-BE49-F238E27FC236}">
                <a16:creationId xmlns:a16="http://schemas.microsoft.com/office/drawing/2014/main" id="{BAA8689F-750B-7F16-1695-AA80E29A8D5E}"/>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992" t="-4721" r="-1992" b="9007"/>
          <a:stretch/>
        </p:blipFill>
        <p:spPr bwMode="auto">
          <a:xfrm>
            <a:off x="3552047" y="5005720"/>
            <a:ext cx="2077847" cy="1431528"/>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Old and Worn Distressed Vintage Flag of Nigeria&quot; Art Print for Sale by  JeffBartels | Redbubble">
            <a:extLst>
              <a:ext uri="{FF2B5EF4-FFF2-40B4-BE49-F238E27FC236}">
                <a16:creationId xmlns:a16="http://schemas.microsoft.com/office/drawing/2014/main" id="{C133BC40-F7B6-8699-CEB5-D261CB874BFB}"/>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3826" t="24463" r="14058" b="25275"/>
          <a:stretch/>
        </p:blipFill>
        <p:spPr bwMode="auto">
          <a:xfrm>
            <a:off x="7284194" y="5012738"/>
            <a:ext cx="2043927" cy="1424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54541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a:extLst>
              <a:ext uri="{FF2B5EF4-FFF2-40B4-BE49-F238E27FC236}">
                <a16:creationId xmlns:a16="http://schemas.microsoft.com/office/drawing/2014/main" id="{CBEDA7FF-0E92-FA63-7FF5-A585C896C72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2000" cy="6858001"/>
          </a:xfrm>
        </p:spPr>
      </p:pic>
    </p:spTree>
    <p:extLst>
      <p:ext uri="{BB962C8B-B14F-4D97-AF65-F5344CB8AC3E}">
        <p14:creationId xmlns:p14="http://schemas.microsoft.com/office/powerpoint/2010/main" val="747078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B17FE6-BC4A-B76A-FDC5-AAC990596D40}"/>
              </a:ext>
            </a:extLst>
          </p:cNvPr>
          <p:cNvSpPr>
            <a:spLocks noGrp="1"/>
          </p:cNvSpPr>
          <p:nvPr>
            <p:ph type="title"/>
          </p:nvPr>
        </p:nvSpPr>
        <p:spPr>
          <a:xfrm>
            <a:off x="1537448" y="2003115"/>
            <a:ext cx="9590550" cy="2192368"/>
          </a:xfrm>
        </p:spPr>
        <p:txBody>
          <a:bodyPr>
            <a:normAutofit/>
          </a:bodyPr>
          <a:lstStyle/>
          <a:p>
            <a:pPr marL="1028700" indent="-1028700" algn="l">
              <a:buFont typeface="+mj-lt"/>
              <a:buAutoNum type="romanUcPeriod" startAt="5"/>
            </a:pPr>
            <a:r>
              <a:rPr lang="fr-FR" sz="5400" u="sng" dirty="0">
                <a:solidFill>
                  <a:srgbClr val="FA8072"/>
                </a:solidFill>
                <a:effectLst>
                  <a:outerShdw blurRad="38100" dist="38100" dir="2700000" algn="tl">
                    <a:srgbClr val="000000">
                      <a:alpha val="43137"/>
                    </a:srgbClr>
                  </a:outerShdw>
                </a:effectLst>
                <a:latin typeface="Britannic Bold" panose="020B0903060703020204" pitchFamily="34" charset="0"/>
              </a:rPr>
              <a:t>Quelles épreuves en Terminale?</a:t>
            </a:r>
            <a:endParaRPr lang="fr-FR" sz="4800" u="sng" dirty="0">
              <a:solidFill>
                <a:srgbClr val="FA8072"/>
              </a:solidFill>
              <a:effectLst>
                <a:outerShdw blurRad="38100" dist="38100" dir="2700000" algn="tl">
                  <a:srgbClr val="000000">
                    <a:alpha val="43137"/>
                  </a:srgbClr>
                </a:outerShdw>
              </a:effectLst>
              <a:latin typeface="Britannic Bold" panose="020B0903060703020204" pitchFamily="34" charset="0"/>
            </a:endParaRPr>
          </a:p>
        </p:txBody>
      </p:sp>
    </p:spTree>
    <p:extLst>
      <p:ext uri="{BB962C8B-B14F-4D97-AF65-F5344CB8AC3E}">
        <p14:creationId xmlns:p14="http://schemas.microsoft.com/office/powerpoint/2010/main" val="15009434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8C5DBC96-9B83-F0EB-9391-9A16927C2C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1"/>
          </a:xfrm>
          <a:prstGeom prst="rect">
            <a:avLst/>
          </a:prstGeom>
        </p:spPr>
      </p:pic>
    </p:spTree>
    <p:extLst>
      <p:ext uri="{BB962C8B-B14F-4D97-AF65-F5344CB8AC3E}">
        <p14:creationId xmlns:p14="http://schemas.microsoft.com/office/powerpoint/2010/main" val="3246240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344106-38B4-3C1E-F179-265E53F4C271}"/>
              </a:ext>
            </a:extLst>
          </p:cNvPr>
          <p:cNvSpPr>
            <a:spLocks noGrp="1"/>
          </p:cNvSpPr>
          <p:nvPr>
            <p:ph type="title"/>
          </p:nvPr>
        </p:nvSpPr>
        <p:spPr/>
        <p:txBody>
          <a:bodyPr/>
          <a:lstStyle/>
          <a:p>
            <a:endParaRPr lang="fr-FR" dirty="0"/>
          </a:p>
        </p:txBody>
      </p:sp>
      <p:sp>
        <p:nvSpPr>
          <p:cNvPr id="3" name="Espace réservé du texte 2">
            <a:extLst>
              <a:ext uri="{FF2B5EF4-FFF2-40B4-BE49-F238E27FC236}">
                <a16:creationId xmlns:a16="http://schemas.microsoft.com/office/drawing/2014/main" id="{296A8BB3-7B6F-4DAC-63E0-486EDA1D0465}"/>
              </a:ext>
            </a:extLst>
          </p:cNvPr>
          <p:cNvSpPr>
            <a:spLocks noGrp="1"/>
          </p:cNvSpPr>
          <p:nvPr>
            <p:ph type="body" idx="1"/>
          </p:nvPr>
        </p:nvSpPr>
        <p:spPr/>
        <p:txBody>
          <a:bodyPr/>
          <a:lstStyle/>
          <a:p>
            <a:endParaRPr lang="fr-FR"/>
          </a:p>
        </p:txBody>
      </p:sp>
      <p:pic>
        <p:nvPicPr>
          <p:cNvPr id="7" name="Image 6">
            <a:extLst>
              <a:ext uri="{FF2B5EF4-FFF2-40B4-BE49-F238E27FC236}">
                <a16:creationId xmlns:a16="http://schemas.microsoft.com/office/drawing/2014/main" id="{39EE6619-4CAF-2FBB-CCD8-A71361E159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4"/>
            <a:ext cx="12192000" cy="6858488"/>
          </a:xfrm>
          <a:prstGeom prst="rect">
            <a:avLst/>
          </a:prstGeom>
        </p:spPr>
      </p:pic>
    </p:spTree>
    <p:extLst>
      <p:ext uri="{BB962C8B-B14F-4D97-AF65-F5344CB8AC3E}">
        <p14:creationId xmlns:p14="http://schemas.microsoft.com/office/powerpoint/2010/main" val="2244659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93375C-9CF3-E269-D272-8CB5C9F0883E}"/>
              </a:ext>
            </a:extLst>
          </p:cNvPr>
          <p:cNvSpPr>
            <a:spLocks noGrp="1"/>
          </p:cNvSpPr>
          <p:nvPr>
            <p:ph type="title"/>
          </p:nvPr>
        </p:nvSpPr>
        <p:spPr/>
        <p:txBody>
          <a:bodyPr/>
          <a:lstStyle/>
          <a:p>
            <a:endParaRPr lang="fr-FR" dirty="0"/>
          </a:p>
        </p:txBody>
      </p:sp>
      <p:sp>
        <p:nvSpPr>
          <p:cNvPr id="3" name="Espace réservé du texte 2">
            <a:extLst>
              <a:ext uri="{FF2B5EF4-FFF2-40B4-BE49-F238E27FC236}">
                <a16:creationId xmlns:a16="http://schemas.microsoft.com/office/drawing/2014/main" id="{140FB168-EC75-063A-859A-885B52C57297}"/>
              </a:ext>
            </a:extLst>
          </p:cNvPr>
          <p:cNvSpPr>
            <a:spLocks noGrp="1"/>
          </p:cNvSpPr>
          <p:nvPr>
            <p:ph type="body" idx="1"/>
          </p:nvPr>
        </p:nvSpPr>
        <p:spPr/>
        <p:txBody>
          <a:bodyPr/>
          <a:lstStyle/>
          <a:p>
            <a:endParaRPr lang="fr-FR"/>
          </a:p>
        </p:txBody>
      </p:sp>
      <p:pic>
        <p:nvPicPr>
          <p:cNvPr id="5" name="Image 4">
            <a:extLst>
              <a:ext uri="{FF2B5EF4-FFF2-40B4-BE49-F238E27FC236}">
                <a16:creationId xmlns:a16="http://schemas.microsoft.com/office/drawing/2014/main" id="{EEB3D77A-5834-339B-089D-BA58157A7E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96"/>
            <a:ext cx="12196264" cy="6855603"/>
          </a:xfrm>
          <a:prstGeom prst="rect">
            <a:avLst/>
          </a:prstGeom>
        </p:spPr>
      </p:pic>
    </p:spTree>
    <p:extLst>
      <p:ext uri="{BB962C8B-B14F-4D97-AF65-F5344CB8AC3E}">
        <p14:creationId xmlns:p14="http://schemas.microsoft.com/office/powerpoint/2010/main" val="3075886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B17FE6-BC4A-B76A-FDC5-AAC990596D40}"/>
              </a:ext>
            </a:extLst>
          </p:cNvPr>
          <p:cNvSpPr>
            <a:spLocks noGrp="1"/>
          </p:cNvSpPr>
          <p:nvPr>
            <p:ph type="title"/>
          </p:nvPr>
        </p:nvSpPr>
        <p:spPr>
          <a:xfrm>
            <a:off x="1537448" y="2003115"/>
            <a:ext cx="9590550" cy="2192368"/>
          </a:xfrm>
        </p:spPr>
        <p:txBody>
          <a:bodyPr>
            <a:normAutofit/>
          </a:bodyPr>
          <a:lstStyle/>
          <a:p>
            <a:pPr marL="1028700" indent="-1028700" algn="l">
              <a:buFont typeface="+mj-lt"/>
              <a:buAutoNum type="romanUcPeriod"/>
            </a:pPr>
            <a:r>
              <a:rPr lang="fr-FR" sz="5400" u="sng" dirty="0">
                <a:solidFill>
                  <a:srgbClr val="FA8072"/>
                </a:solidFill>
                <a:effectLst>
                  <a:outerShdw blurRad="38100" dist="38100" dir="2700000" algn="tl">
                    <a:srgbClr val="000000">
                      <a:alpha val="43137"/>
                    </a:srgbClr>
                  </a:outerShdw>
                </a:effectLst>
                <a:latin typeface="Britannic Bold" panose="020B0903060703020204" pitchFamily="34" charset="0"/>
              </a:rPr>
              <a:t>Quels sont les objectifs de la spécialité AMC ?</a:t>
            </a:r>
            <a:endParaRPr lang="fr-FR" sz="4800" u="sng" dirty="0">
              <a:solidFill>
                <a:srgbClr val="FA8072"/>
              </a:solidFill>
              <a:effectLst>
                <a:outerShdw blurRad="38100" dist="38100" dir="2700000" algn="tl">
                  <a:srgbClr val="000000">
                    <a:alpha val="43137"/>
                  </a:srgbClr>
                </a:outerShdw>
              </a:effectLst>
              <a:latin typeface="Britannic Bold" panose="020B0903060703020204" pitchFamily="34" charset="0"/>
            </a:endParaRPr>
          </a:p>
        </p:txBody>
      </p:sp>
    </p:spTree>
    <p:extLst>
      <p:ext uri="{BB962C8B-B14F-4D97-AF65-F5344CB8AC3E}">
        <p14:creationId xmlns:p14="http://schemas.microsoft.com/office/powerpoint/2010/main" val="14720829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75CD6551-D387-D00D-163C-79C42C43C26C}"/>
              </a:ext>
            </a:extLst>
          </p:cNvPr>
          <p:cNvSpPr>
            <a:spLocks noGrp="1"/>
          </p:cNvSpPr>
          <p:nvPr>
            <p:ph type="body" sz="half" idx="2"/>
          </p:nvPr>
        </p:nvSpPr>
        <p:spPr>
          <a:xfrm>
            <a:off x="4867231" y="582706"/>
            <a:ext cx="6535875" cy="5576046"/>
          </a:xfrm>
        </p:spPr>
        <p:txBody>
          <a:bodyPr>
            <a:normAutofit/>
          </a:bodyPr>
          <a:lstStyle/>
          <a:p>
            <a:pPr marL="342900" indent="-342900" algn="l">
              <a:buClr>
                <a:schemeClr val="tx1"/>
              </a:buClr>
              <a:buSzPct val="100000"/>
              <a:buFont typeface="+mj-lt"/>
              <a:buAutoNum type="arabicPeriod"/>
            </a:pPr>
            <a:r>
              <a:rPr lang="fr-FR" sz="2000" dirty="0">
                <a:solidFill>
                  <a:schemeClr val="tx1"/>
                </a:solidFill>
              </a:rPr>
              <a:t>Explorer la langue anglaise et les cultures du monde anglophone de manière approfondie</a:t>
            </a:r>
          </a:p>
          <a:p>
            <a:pPr marL="342900" indent="-342900" algn="l">
              <a:buClr>
                <a:schemeClr val="tx1"/>
              </a:buClr>
              <a:buSzPct val="100000"/>
              <a:buFont typeface="+mj-lt"/>
              <a:buAutoNum type="arabicPeriod"/>
            </a:pPr>
            <a:r>
              <a:rPr lang="fr-FR" sz="2000" dirty="0">
                <a:solidFill>
                  <a:schemeClr val="tx1"/>
                </a:solidFill>
              </a:rPr>
              <a:t>Développer la capacité à communiquer en anglais, à l'oral et à l'écrit et parvenir à une maîtrise assurée de la langue (niveau C1 en Terminale)</a:t>
            </a:r>
          </a:p>
          <a:p>
            <a:pPr marL="342900" indent="-342900" algn="l">
              <a:buClr>
                <a:schemeClr val="tx1"/>
              </a:buClr>
              <a:buSzPct val="100000"/>
              <a:buFont typeface="+mj-lt"/>
              <a:buAutoNum type="arabicPeriod"/>
            </a:pPr>
            <a:r>
              <a:rPr lang="fr-FR" sz="2000" dirty="0">
                <a:solidFill>
                  <a:schemeClr val="tx1"/>
                </a:solidFill>
              </a:rPr>
              <a:t>Développer le goût de lire des documents de toute sorte (même littéraires !)</a:t>
            </a:r>
          </a:p>
          <a:p>
            <a:pPr marL="342900" indent="-342900" algn="l">
              <a:buClr>
                <a:schemeClr val="tx1"/>
              </a:buClr>
              <a:buSzPct val="100000"/>
              <a:buFont typeface="+mj-lt"/>
              <a:buAutoNum type="arabicPeriod"/>
            </a:pPr>
            <a:r>
              <a:rPr lang="fr-FR" sz="2000" dirty="0">
                <a:solidFill>
                  <a:schemeClr val="tx1"/>
                </a:solidFill>
              </a:rPr>
              <a:t>Développer l'autonomie et l'esprit critique de tous les élèves</a:t>
            </a:r>
          </a:p>
          <a:p>
            <a:pPr marL="342900" indent="-342900" algn="l">
              <a:buClr>
                <a:schemeClr val="tx1"/>
              </a:buClr>
              <a:buSzPct val="100000"/>
              <a:buFont typeface="+mj-lt"/>
              <a:buAutoNum type="arabicPeriod"/>
            </a:pPr>
            <a:r>
              <a:rPr lang="fr-FR" sz="2000" dirty="0">
                <a:solidFill>
                  <a:schemeClr val="tx1"/>
                </a:solidFill>
              </a:rPr>
              <a:t>Favoriser la démarche de projet</a:t>
            </a:r>
          </a:p>
          <a:p>
            <a:pPr marL="342900" indent="-342900" algn="l">
              <a:buClr>
                <a:schemeClr val="tx1"/>
              </a:buClr>
              <a:buSzPct val="100000"/>
              <a:buFont typeface="+mj-lt"/>
              <a:buAutoNum type="arabicPeriod"/>
            </a:pPr>
            <a:r>
              <a:rPr lang="fr-FR" sz="2000" dirty="0">
                <a:solidFill>
                  <a:schemeClr val="tx1"/>
                </a:solidFill>
              </a:rPr>
              <a:t>Varier les supports</a:t>
            </a:r>
          </a:p>
          <a:p>
            <a:pPr marL="342900" indent="-342900" algn="l">
              <a:buClr>
                <a:schemeClr val="tx1"/>
              </a:buClr>
              <a:buSzPct val="100000"/>
              <a:buFont typeface="+mj-lt"/>
              <a:buAutoNum type="arabicPeriod"/>
            </a:pPr>
            <a:r>
              <a:rPr lang="fr-FR" sz="2000" dirty="0">
                <a:solidFill>
                  <a:schemeClr val="tx1"/>
                </a:solidFill>
              </a:rPr>
              <a:t>Utiliser les outils numériques</a:t>
            </a:r>
          </a:p>
          <a:p>
            <a:pPr marL="342900" indent="-342900" algn="l">
              <a:buClr>
                <a:schemeClr val="tx1"/>
              </a:buClr>
              <a:buSzPct val="100000"/>
              <a:buFont typeface="+mj-lt"/>
              <a:buAutoNum type="arabicPeriod"/>
            </a:pPr>
            <a:r>
              <a:rPr lang="fr-FR" sz="2000" dirty="0">
                <a:solidFill>
                  <a:schemeClr val="tx1"/>
                </a:solidFill>
              </a:rPr>
              <a:t>Augmenter la compréhension du monde anglophone et son inscription dans le monde contemporain</a:t>
            </a:r>
          </a:p>
        </p:txBody>
      </p:sp>
      <p:pic>
        <p:nvPicPr>
          <p:cNvPr id="2050" name="Picture 2">
            <a:extLst>
              <a:ext uri="{FF2B5EF4-FFF2-40B4-BE49-F238E27FC236}">
                <a16:creationId xmlns:a16="http://schemas.microsoft.com/office/drawing/2014/main" id="{3BD95478-2421-9DA5-970F-31B9C5D1D3B9}"/>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7639" t="161" r="12297" b="-161"/>
          <a:stretch/>
        </p:blipFill>
        <p:spPr bwMode="auto">
          <a:xfrm>
            <a:off x="1039" y="1"/>
            <a:ext cx="4561998" cy="6867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9385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B17FE6-BC4A-B76A-FDC5-AAC990596D40}"/>
              </a:ext>
            </a:extLst>
          </p:cNvPr>
          <p:cNvSpPr>
            <a:spLocks noGrp="1"/>
          </p:cNvSpPr>
          <p:nvPr>
            <p:ph type="title"/>
          </p:nvPr>
        </p:nvSpPr>
        <p:spPr>
          <a:xfrm>
            <a:off x="1537448" y="2003115"/>
            <a:ext cx="9590550" cy="2192368"/>
          </a:xfrm>
        </p:spPr>
        <p:txBody>
          <a:bodyPr>
            <a:normAutofit/>
          </a:bodyPr>
          <a:lstStyle/>
          <a:p>
            <a:pPr marL="1028700" indent="-1028700" algn="l">
              <a:buFont typeface="+mj-lt"/>
              <a:buAutoNum type="romanUcPeriod" startAt="2"/>
            </a:pPr>
            <a:r>
              <a:rPr lang="fr-FR" sz="5400" u="sng" dirty="0">
                <a:solidFill>
                  <a:srgbClr val="FA8072"/>
                </a:solidFill>
                <a:effectLst>
                  <a:outerShdw blurRad="38100" dist="38100" dir="2700000" algn="tl">
                    <a:srgbClr val="000000">
                      <a:alpha val="43137"/>
                    </a:srgbClr>
                  </a:outerShdw>
                </a:effectLst>
                <a:latin typeface="Britannic Bold" panose="020B0903060703020204" pitchFamily="34" charset="0"/>
              </a:rPr>
              <a:t>Les Thématiques en Première</a:t>
            </a:r>
            <a:endParaRPr lang="fr-FR" sz="4800" u="sng" dirty="0">
              <a:solidFill>
                <a:srgbClr val="FA8072"/>
              </a:solidFill>
              <a:effectLst>
                <a:outerShdw blurRad="38100" dist="38100" dir="2700000" algn="tl">
                  <a:srgbClr val="000000">
                    <a:alpha val="43137"/>
                  </a:srgbClr>
                </a:outerShdw>
              </a:effectLst>
              <a:latin typeface="Britannic Bold" panose="020B0903060703020204" pitchFamily="34" charset="0"/>
            </a:endParaRPr>
          </a:p>
        </p:txBody>
      </p:sp>
    </p:spTree>
    <p:extLst>
      <p:ext uri="{BB962C8B-B14F-4D97-AF65-F5344CB8AC3E}">
        <p14:creationId xmlns:p14="http://schemas.microsoft.com/office/powerpoint/2010/main" val="3027884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1A0F74-8BD0-5667-EC0E-906C90B1C636}"/>
              </a:ext>
            </a:extLst>
          </p:cNvPr>
          <p:cNvSpPr>
            <a:spLocks noGrp="1"/>
          </p:cNvSpPr>
          <p:nvPr>
            <p:ph type="title"/>
          </p:nvPr>
        </p:nvSpPr>
        <p:spPr>
          <a:xfrm>
            <a:off x="6687671" y="609600"/>
            <a:ext cx="4579886" cy="970450"/>
          </a:xfrm>
        </p:spPr>
        <p:txBody>
          <a:bodyPr>
            <a:noAutofit/>
          </a:bodyPr>
          <a:lstStyle/>
          <a:p>
            <a:pPr algn="l"/>
            <a:r>
              <a:rPr lang="fr-FR" sz="2400" dirty="0">
                <a:latin typeface="Britannic Bold" panose="020B0903060703020204" pitchFamily="34" charset="0"/>
              </a:rPr>
              <a:t>Savoirs, Création, Innovations </a:t>
            </a:r>
          </a:p>
        </p:txBody>
      </p:sp>
      <p:sp>
        <p:nvSpPr>
          <p:cNvPr id="3" name="Espace réservé du contenu 2">
            <a:extLst>
              <a:ext uri="{FF2B5EF4-FFF2-40B4-BE49-F238E27FC236}">
                <a16:creationId xmlns:a16="http://schemas.microsoft.com/office/drawing/2014/main" id="{358B7105-9C35-997D-2526-C0351C37B6D8}"/>
              </a:ext>
            </a:extLst>
          </p:cNvPr>
          <p:cNvSpPr>
            <a:spLocks noGrp="1"/>
          </p:cNvSpPr>
          <p:nvPr>
            <p:ph idx="1"/>
          </p:nvPr>
        </p:nvSpPr>
        <p:spPr>
          <a:xfrm>
            <a:off x="6687671" y="1732449"/>
            <a:ext cx="4579886" cy="1243833"/>
          </a:xfrm>
        </p:spPr>
        <p:txBody>
          <a:bodyPr/>
          <a:lstStyle/>
          <a:p>
            <a:pPr>
              <a:buFont typeface="Wingdings" panose="05000000000000000000" pitchFamily="2" charset="2"/>
              <a:buChar char="q"/>
            </a:pPr>
            <a:r>
              <a:rPr lang="fr-FR" dirty="0"/>
              <a:t>Production et circulation des savoirs</a:t>
            </a:r>
          </a:p>
          <a:p>
            <a:pPr>
              <a:buFont typeface="Wingdings" panose="05000000000000000000" pitchFamily="2" charset="2"/>
              <a:buChar char="q"/>
            </a:pPr>
            <a:r>
              <a:rPr lang="fr-FR" dirty="0"/>
              <a:t>Sciences et techniques, promesses et défis</a:t>
            </a:r>
          </a:p>
        </p:txBody>
      </p:sp>
      <p:pic>
        <p:nvPicPr>
          <p:cNvPr id="3074" name="Picture 2">
            <a:extLst>
              <a:ext uri="{FF2B5EF4-FFF2-40B4-BE49-F238E27FC236}">
                <a16:creationId xmlns:a16="http://schemas.microsoft.com/office/drawing/2014/main" id="{53569E05-D194-AA3C-AF95-D91A4891A1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1906" y="887506"/>
            <a:ext cx="3357859" cy="240926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Lauréat.e.s du Concours Jean-Claude Cassaing">
            <a:extLst>
              <a:ext uri="{FF2B5EF4-FFF2-40B4-BE49-F238E27FC236}">
                <a16:creationId xmlns:a16="http://schemas.microsoft.com/office/drawing/2014/main" id="{FB50FACE-9BDC-272A-E5F7-D2D157BACD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212" y="3812766"/>
            <a:ext cx="2868448" cy="2093259"/>
          </a:xfrm>
          <a:prstGeom prst="rect">
            <a:avLst/>
          </a:prstGeom>
          <a:noFill/>
          <a:extLst>
            <a:ext uri="{909E8E84-426E-40DD-AFC4-6F175D3DCCD1}">
              <a14:hiddenFill xmlns:a14="http://schemas.microsoft.com/office/drawing/2010/main">
                <a:solidFill>
                  <a:srgbClr val="FFFFFF"/>
                </a:solidFill>
              </a14:hiddenFill>
            </a:ext>
          </a:extLst>
        </p:spPr>
      </p:pic>
      <p:sp>
        <p:nvSpPr>
          <p:cNvPr id="4" name="Titre 1">
            <a:extLst>
              <a:ext uri="{FF2B5EF4-FFF2-40B4-BE49-F238E27FC236}">
                <a16:creationId xmlns:a16="http://schemas.microsoft.com/office/drawing/2014/main" id="{FF4D5DC7-FB7C-5485-4886-4D811EA1CC4F}"/>
              </a:ext>
            </a:extLst>
          </p:cNvPr>
          <p:cNvSpPr txBox="1">
            <a:spLocks/>
          </p:cNvSpPr>
          <p:nvPr/>
        </p:nvSpPr>
        <p:spPr>
          <a:xfrm>
            <a:off x="6687671" y="3128681"/>
            <a:ext cx="4579886" cy="970450"/>
          </a:xfrm>
          <a:prstGeom prst="rect">
            <a:avLst/>
          </a:prstGeom>
          <a:effectLst>
            <a:outerShdw blurRad="25400" dir="17880000">
              <a:srgbClr val="000000">
                <a:alpha val="46000"/>
              </a:srgbClr>
            </a:outerShdw>
          </a:effectLst>
        </p:spPr>
        <p:txBody>
          <a:bodyPr vert="horz" lIns="91440" tIns="45720" rIns="91440" bIns="45720" rtlCol="0" anchor="ctr">
            <a:normAutofit fontScale="97500"/>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fr-FR" sz="2500" dirty="0">
                <a:solidFill>
                  <a:schemeClr val="tx1">
                    <a:lumMod val="85000"/>
                  </a:schemeClr>
                </a:solidFill>
                <a:effectLst/>
                <a:latin typeface="Britannic Bold" panose="020B0903060703020204" pitchFamily="34" charset="0"/>
              </a:rPr>
              <a:t>Représentations</a:t>
            </a:r>
            <a:r>
              <a:rPr lang="fr-FR" sz="2400" dirty="0"/>
              <a:t> </a:t>
            </a:r>
          </a:p>
        </p:txBody>
      </p:sp>
      <p:sp>
        <p:nvSpPr>
          <p:cNvPr id="5" name="Espace réservé du contenu 2">
            <a:extLst>
              <a:ext uri="{FF2B5EF4-FFF2-40B4-BE49-F238E27FC236}">
                <a16:creationId xmlns:a16="http://schemas.microsoft.com/office/drawing/2014/main" id="{28A7CDF3-BF02-ABE9-7EB8-1EF2391BBC75}"/>
              </a:ext>
            </a:extLst>
          </p:cNvPr>
          <p:cNvSpPr txBox="1">
            <a:spLocks/>
          </p:cNvSpPr>
          <p:nvPr/>
        </p:nvSpPr>
        <p:spPr>
          <a:xfrm>
            <a:off x="6741203" y="4117060"/>
            <a:ext cx="4579886" cy="2093259"/>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a:buFont typeface="Wingdings" panose="05000000000000000000" pitchFamily="2" charset="2"/>
              <a:buChar char="q"/>
            </a:pPr>
            <a:r>
              <a:rPr lang="fr-FR" dirty="0"/>
              <a:t>Faire entendre sa voix: représentation et participation</a:t>
            </a:r>
          </a:p>
          <a:p>
            <a:pPr>
              <a:buFont typeface="Wingdings" panose="05000000000000000000" pitchFamily="2" charset="2"/>
              <a:buChar char="q"/>
            </a:pPr>
            <a:r>
              <a:rPr lang="fr-FR" dirty="0"/>
              <a:t>Informer et s’informer</a:t>
            </a:r>
          </a:p>
          <a:p>
            <a:pPr>
              <a:buFont typeface="Wingdings" panose="05000000000000000000" pitchFamily="2" charset="2"/>
              <a:buChar char="q"/>
            </a:pPr>
            <a:r>
              <a:rPr lang="fr-FR" dirty="0"/>
              <a:t>Représenter le monde et se représenter</a:t>
            </a:r>
          </a:p>
        </p:txBody>
      </p:sp>
    </p:spTree>
    <p:extLst>
      <p:ext uri="{BB962C8B-B14F-4D97-AF65-F5344CB8AC3E}">
        <p14:creationId xmlns:p14="http://schemas.microsoft.com/office/powerpoint/2010/main" val="1261615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B17FE6-BC4A-B76A-FDC5-AAC990596D40}"/>
              </a:ext>
            </a:extLst>
          </p:cNvPr>
          <p:cNvSpPr>
            <a:spLocks noGrp="1"/>
          </p:cNvSpPr>
          <p:nvPr>
            <p:ph type="title"/>
          </p:nvPr>
        </p:nvSpPr>
        <p:spPr>
          <a:xfrm>
            <a:off x="1537448" y="2003115"/>
            <a:ext cx="9590550" cy="2192368"/>
          </a:xfrm>
        </p:spPr>
        <p:txBody>
          <a:bodyPr>
            <a:normAutofit/>
          </a:bodyPr>
          <a:lstStyle/>
          <a:p>
            <a:pPr marL="1028700" indent="-1028700" algn="l">
              <a:buFont typeface="+mj-lt"/>
              <a:buAutoNum type="romanUcPeriod" startAt="3"/>
            </a:pPr>
            <a:r>
              <a:rPr lang="fr-FR" sz="5400" u="sng" dirty="0">
                <a:solidFill>
                  <a:srgbClr val="FA8072"/>
                </a:solidFill>
                <a:effectLst>
                  <a:outerShdw blurRad="38100" dist="38100" dir="2700000" algn="tl">
                    <a:srgbClr val="000000">
                      <a:alpha val="43137"/>
                    </a:srgbClr>
                  </a:outerShdw>
                </a:effectLst>
                <a:latin typeface="Britannic Bold" panose="020B0903060703020204" pitchFamily="34" charset="0"/>
              </a:rPr>
              <a:t>Les Thématiques en Terminale</a:t>
            </a:r>
            <a:endParaRPr lang="fr-FR" sz="4800" u="sng" dirty="0">
              <a:solidFill>
                <a:srgbClr val="FA8072"/>
              </a:solidFill>
              <a:effectLst>
                <a:outerShdw blurRad="38100" dist="38100" dir="2700000" algn="tl">
                  <a:srgbClr val="000000">
                    <a:alpha val="43137"/>
                  </a:srgbClr>
                </a:outerShdw>
              </a:effectLst>
              <a:latin typeface="Britannic Bold" panose="020B0903060703020204" pitchFamily="34" charset="0"/>
            </a:endParaRPr>
          </a:p>
        </p:txBody>
      </p:sp>
    </p:spTree>
    <p:extLst>
      <p:ext uri="{BB962C8B-B14F-4D97-AF65-F5344CB8AC3E}">
        <p14:creationId xmlns:p14="http://schemas.microsoft.com/office/powerpoint/2010/main" val="3491608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1A0F74-8BD0-5667-EC0E-906C90B1C636}"/>
              </a:ext>
            </a:extLst>
          </p:cNvPr>
          <p:cNvSpPr>
            <a:spLocks noGrp="1"/>
          </p:cNvSpPr>
          <p:nvPr>
            <p:ph type="title"/>
          </p:nvPr>
        </p:nvSpPr>
        <p:spPr>
          <a:xfrm>
            <a:off x="439271" y="234174"/>
            <a:ext cx="4579886" cy="970450"/>
          </a:xfrm>
        </p:spPr>
        <p:txBody>
          <a:bodyPr>
            <a:noAutofit/>
          </a:bodyPr>
          <a:lstStyle/>
          <a:p>
            <a:pPr algn="l"/>
            <a:r>
              <a:rPr lang="fr-FR" sz="2400" dirty="0">
                <a:latin typeface="Britannic Bold" panose="020B0903060703020204" pitchFamily="34" charset="0"/>
              </a:rPr>
              <a:t>Faire Société</a:t>
            </a:r>
          </a:p>
        </p:txBody>
      </p:sp>
      <p:sp>
        <p:nvSpPr>
          <p:cNvPr id="4" name="Titre 1">
            <a:extLst>
              <a:ext uri="{FF2B5EF4-FFF2-40B4-BE49-F238E27FC236}">
                <a16:creationId xmlns:a16="http://schemas.microsoft.com/office/drawing/2014/main" id="{FF4D5DC7-FB7C-5485-4886-4D811EA1CC4F}"/>
              </a:ext>
            </a:extLst>
          </p:cNvPr>
          <p:cNvSpPr txBox="1">
            <a:spLocks/>
          </p:cNvSpPr>
          <p:nvPr/>
        </p:nvSpPr>
        <p:spPr>
          <a:xfrm>
            <a:off x="492803" y="1978434"/>
            <a:ext cx="4579886" cy="970450"/>
          </a:xfrm>
          <a:prstGeom prst="rect">
            <a:avLst/>
          </a:prstGeom>
          <a:effectLst>
            <a:outerShdw blurRad="25400" dir="17880000">
              <a:srgbClr val="000000">
                <a:alpha val="46000"/>
              </a:srgbClr>
            </a:outerShdw>
          </a:effectLst>
        </p:spPr>
        <p:txBody>
          <a:bodyPr vert="horz" lIns="91440" tIns="45720" rIns="91440" bIns="45720" rtlCol="0" anchor="ctr">
            <a:normAutofit fontScale="97500"/>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fr-FR" sz="2500" dirty="0">
                <a:solidFill>
                  <a:schemeClr val="tx1">
                    <a:lumMod val="85000"/>
                  </a:schemeClr>
                </a:solidFill>
                <a:effectLst/>
                <a:latin typeface="Britannic Bold" panose="020B0903060703020204" pitchFamily="34" charset="0"/>
              </a:rPr>
              <a:t>Environnements en mutation</a:t>
            </a:r>
          </a:p>
        </p:txBody>
      </p:sp>
      <p:sp>
        <p:nvSpPr>
          <p:cNvPr id="5" name="Espace réservé du contenu 2">
            <a:extLst>
              <a:ext uri="{FF2B5EF4-FFF2-40B4-BE49-F238E27FC236}">
                <a16:creationId xmlns:a16="http://schemas.microsoft.com/office/drawing/2014/main" id="{28A7CDF3-BF02-ABE9-7EB8-1EF2391BBC75}"/>
              </a:ext>
            </a:extLst>
          </p:cNvPr>
          <p:cNvSpPr txBox="1">
            <a:spLocks/>
          </p:cNvSpPr>
          <p:nvPr/>
        </p:nvSpPr>
        <p:spPr>
          <a:xfrm>
            <a:off x="492803" y="2742699"/>
            <a:ext cx="5172635" cy="1630484"/>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a:buFont typeface="Wingdings" panose="05000000000000000000" pitchFamily="2" charset="2"/>
              <a:buChar char="q"/>
            </a:pPr>
            <a:r>
              <a:rPr lang="fr-FR" sz="1800" dirty="0"/>
              <a:t>Frontière et espace</a:t>
            </a:r>
          </a:p>
          <a:p>
            <a:pPr>
              <a:buFont typeface="Wingdings" panose="05000000000000000000" pitchFamily="2" charset="2"/>
              <a:buChar char="q"/>
            </a:pPr>
            <a:r>
              <a:rPr lang="fr-FR" sz="1800" dirty="0"/>
              <a:t>De la protection de la nature à la transition écologique</a:t>
            </a:r>
          </a:p>
          <a:p>
            <a:pPr>
              <a:buFont typeface="Wingdings" panose="05000000000000000000" pitchFamily="2" charset="2"/>
              <a:buChar char="q"/>
            </a:pPr>
            <a:r>
              <a:rPr lang="fr-FR" sz="1800" dirty="0"/>
              <a:t>Repenser la ville</a:t>
            </a:r>
          </a:p>
        </p:txBody>
      </p:sp>
      <p:sp>
        <p:nvSpPr>
          <p:cNvPr id="6" name="Titre 1">
            <a:extLst>
              <a:ext uri="{FF2B5EF4-FFF2-40B4-BE49-F238E27FC236}">
                <a16:creationId xmlns:a16="http://schemas.microsoft.com/office/drawing/2014/main" id="{234E624A-211B-C2D0-58C5-85951100B291}"/>
              </a:ext>
            </a:extLst>
          </p:cNvPr>
          <p:cNvSpPr txBox="1">
            <a:spLocks/>
          </p:cNvSpPr>
          <p:nvPr/>
        </p:nvSpPr>
        <p:spPr>
          <a:xfrm>
            <a:off x="492803" y="4097455"/>
            <a:ext cx="4579886" cy="970450"/>
          </a:xfrm>
          <a:prstGeom prst="rect">
            <a:avLst/>
          </a:prstGeom>
          <a:effectLst>
            <a:outerShdw blurRad="25400" dir="17880000">
              <a:srgbClr val="000000">
                <a:alpha val="46000"/>
              </a:srgbClr>
            </a:outerShdw>
          </a:effectLst>
        </p:spPr>
        <p:txBody>
          <a:bodyPr vert="horz" lIns="91440" tIns="45720" rIns="91440" bIns="45720" rtlCol="0" anchor="ctr">
            <a:noAutofit/>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fr-FR" sz="2400" dirty="0">
                <a:latin typeface="Britannic Bold" panose="020B0903060703020204" pitchFamily="34" charset="0"/>
              </a:rPr>
              <a:t>Relation au monde</a:t>
            </a:r>
          </a:p>
        </p:txBody>
      </p:sp>
      <p:sp>
        <p:nvSpPr>
          <p:cNvPr id="3" name="Espace réservé du contenu 2">
            <a:extLst>
              <a:ext uri="{FF2B5EF4-FFF2-40B4-BE49-F238E27FC236}">
                <a16:creationId xmlns:a16="http://schemas.microsoft.com/office/drawing/2014/main" id="{358B7105-9C35-997D-2526-C0351C37B6D8}"/>
              </a:ext>
            </a:extLst>
          </p:cNvPr>
          <p:cNvSpPr>
            <a:spLocks noGrp="1"/>
          </p:cNvSpPr>
          <p:nvPr>
            <p:ph idx="1"/>
          </p:nvPr>
        </p:nvSpPr>
        <p:spPr>
          <a:xfrm>
            <a:off x="376517" y="1007984"/>
            <a:ext cx="5172635" cy="1243833"/>
          </a:xfrm>
        </p:spPr>
        <p:txBody>
          <a:bodyPr>
            <a:normAutofit lnSpcReduction="10000"/>
          </a:bodyPr>
          <a:lstStyle/>
          <a:p>
            <a:pPr>
              <a:buFont typeface="Wingdings" panose="05000000000000000000" pitchFamily="2" charset="2"/>
              <a:buChar char="q"/>
            </a:pPr>
            <a:r>
              <a:rPr lang="fr-FR" sz="1800" dirty="0"/>
              <a:t>Unité et pluralité</a:t>
            </a:r>
          </a:p>
          <a:p>
            <a:pPr>
              <a:buFont typeface="Wingdings" panose="05000000000000000000" pitchFamily="2" charset="2"/>
              <a:buChar char="q"/>
            </a:pPr>
            <a:r>
              <a:rPr lang="fr-FR" sz="1800" dirty="0"/>
              <a:t>Libertés publiques et libertés individuelles</a:t>
            </a:r>
          </a:p>
          <a:p>
            <a:pPr>
              <a:buFont typeface="Wingdings" panose="05000000000000000000" pitchFamily="2" charset="2"/>
              <a:buChar char="q"/>
            </a:pPr>
            <a:r>
              <a:rPr lang="fr-FR" sz="1800" dirty="0"/>
              <a:t>Egalités et Inégalités</a:t>
            </a:r>
          </a:p>
          <a:p>
            <a:pPr>
              <a:buFont typeface="Wingdings" panose="05000000000000000000" pitchFamily="2" charset="2"/>
              <a:buChar char="q"/>
            </a:pPr>
            <a:endParaRPr lang="fr-FR" sz="1800" dirty="0"/>
          </a:p>
        </p:txBody>
      </p:sp>
      <p:sp>
        <p:nvSpPr>
          <p:cNvPr id="8" name="Espace réservé du contenu 2">
            <a:extLst>
              <a:ext uri="{FF2B5EF4-FFF2-40B4-BE49-F238E27FC236}">
                <a16:creationId xmlns:a16="http://schemas.microsoft.com/office/drawing/2014/main" id="{08B88CC4-EF51-56FE-70BA-E1BAD0F8D215}"/>
              </a:ext>
            </a:extLst>
          </p:cNvPr>
          <p:cNvSpPr txBox="1">
            <a:spLocks/>
          </p:cNvSpPr>
          <p:nvPr/>
        </p:nvSpPr>
        <p:spPr>
          <a:xfrm>
            <a:off x="439271" y="4899837"/>
            <a:ext cx="5109881" cy="1243833"/>
          </a:xfrm>
          <a:prstGeom prst="rect">
            <a:avLst/>
          </a:prstGeom>
          <a:effectLst>
            <a:outerShdw blurRad="25400" dir="17880000">
              <a:srgbClr val="000000">
                <a:alpha val="46000"/>
              </a:srgbClr>
            </a:outerShdw>
          </a:effectLst>
        </p:spPr>
        <p:txBody>
          <a:bodyPr vert="horz" lIns="91440" tIns="45720" rIns="91440" bIns="45720" rtlCol="0" anchor="t">
            <a:normAutofit/>
          </a:bodyPr>
          <a:lst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a:lstStyle>
          <a:p>
            <a:pPr>
              <a:buFont typeface="Wingdings" panose="05000000000000000000" pitchFamily="2" charset="2"/>
              <a:buChar char="q"/>
            </a:pPr>
            <a:r>
              <a:rPr lang="fr-FR" sz="1800" dirty="0"/>
              <a:t>Puissance et influence</a:t>
            </a:r>
          </a:p>
          <a:p>
            <a:pPr>
              <a:buFont typeface="Wingdings" panose="05000000000000000000" pitchFamily="2" charset="2"/>
              <a:buChar char="q"/>
            </a:pPr>
            <a:r>
              <a:rPr lang="fr-FR" sz="1800" dirty="0"/>
              <a:t>Rivalités et interdépendances</a:t>
            </a:r>
          </a:p>
          <a:p>
            <a:pPr>
              <a:buFont typeface="Wingdings" panose="05000000000000000000" pitchFamily="2" charset="2"/>
              <a:buChar char="q"/>
            </a:pPr>
            <a:r>
              <a:rPr lang="fr-FR" sz="1800" dirty="0"/>
              <a:t>Héritage commun et diversité</a:t>
            </a:r>
          </a:p>
        </p:txBody>
      </p:sp>
      <p:pic>
        <p:nvPicPr>
          <p:cNvPr id="1026" name="Picture 2" descr="Earth Day 2022: Planting a Greener Tomorrow | FlexJobs">
            <a:extLst>
              <a:ext uri="{FF2B5EF4-FFF2-40B4-BE49-F238E27FC236}">
                <a16:creationId xmlns:a16="http://schemas.microsoft.com/office/drawing/2014/main" id="{C8FC638B-95A0-5D8A-A19C-05A06219726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6691" r="10515"/>
          <a:stretch/>
        </p:blipFill>
        <p:spPr bwMode="auto">
          <a:xfrm>
            <a:off x="5339562" y="234175"/>
            <a:ext cx="3276975" cy="310354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Photo libre de droit de Connexions Autour De La Planète Terre Vue De  Lespace La Nuit Villes Reliées Autour Du Globe Par Des Lignes Brillantes  Voyages Internationaux Ou Financement Commercial Mondial Connectivité">
            <a:extLst>
              <a:ext uri="{FF2B5EF4-FFF2-40B4-BE49-F238E27FC236}">
                <a16:creationId xmlns:a16="http://schemas.microsoft.com/office/drawing/2014/main" id="{09E7E56F-E19F-AE8F-4366-6F3F05C04A7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9174"/>
          <a:stretch/>
        </p:blipFill>
        <p:spPr bwMode="auto">
          <a:xfrm>
            <a:off x="8823033" y="379594"/>
            <a:ext cx="3145755" cy="295812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Nasa to launch rockets from the Northern Territory for scientific research  | Nasa | The Guardian">
            <a:extLst>
              <a:ext uri="{FF2B5EF4-FFF2-40B4-BE49-F238E27FC236}">
                <a16:creationId xmlns:a16="http://schemas.microsoft.com/office/drawing/2014/main" id="{34A83D3E-0890-B5A2-584C-2CC1B9490F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9389" y="3520284"/>
            <a:ext cx="4007378" cy="3005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6065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B17FE6-BC4A-B76A-FDC5-AAC990596D40}"/>
              </a:ext>
            </a:extLst>
          </p:cNvPr>
          <p:cNvSpPr>
            <a:spLocks noGrp="1"/>
          </p:cNvSpPr>
          <p:nvPr>
            <p:ph type="title"/>
          </p:nvPr>
        </p:nvSpPr>
        <p:spPr>
          <a:xfrm>
            <a:off x="1537448" y="2003115"/>
            <a:ext cx="9590550" cy="2192368"/>
          </a:xfrm>
        </p:spPr>
        <p:txBody>
          <a:bodyPr>
            <a:normAutofit/>
          </a:bodyPr>
          <a:lstStyle/>
          <a:p>
            <a:pPr marL="1028700" indent="-1028700" algn="l">
              <a:buFont typeface="+mj-lt"/>
              <a:buAutoNum type="romanUcPeriod" startAt="4"/>
            </a:pPr>
            <a:r>
              <a:rPr lang="fr-FR" sz="5400" u="sng" dirty="0">
                <a:solidFill>
                  <a:srgbClr val="FA8072"/>
                </a:solidFill>
                <a:effectLst>
                  <a:outerShdw blurRad="38100" dist="38100" dir="2700000" algn="tl">
                    <a:srgbClr val="000000">
                      <a:alpha val="43137"/>
                    </a:srgbClr>
                  </a:outerShdw>
                </a:effectLst>
                <a:latin typeface="Britannic Bold" panose="020B0903060703020204" pitchFamily="34" charset="0"/>
              </a:rPr>
              <a:t>Le poids de la spécialité AMC dans votre BAC...</a:t>
            </a:r>
            <a:endParaRPr lang="fr-FR" sz="4800" u="sng" dirty="0">
              <a:solidFill>
                <a:srgbClr val="FA8072"/>
              </a:solidFill>
              <a:effectLst>
                <a:outerShdw blurRad="38100" dist="38100" dir="2700000" algn="tl">
                  <a:srgbClr val="000000">
                    <a:alpha val="43137"/>
                  </a:srgbClr>
                </a:outerShdw>
              </a:effectLst>
              <a:latin typeface="Britannic Bold" panose="020B0903060703020204" pitchFamily="34" charset="0"/>
            </a:endParaRPr>
          </a:p>
        </p:txBody>
      </p:sp>
    </p:spTree>
    <p:extLst>
      <p:ext uri="{BB962C8B-B14F-4D97-AF65-F5344CB8AC3E}">
        <p14:creationId xmlns:p14="http://schemas.microsoft.com/office/powerpoint/2010/main" val="3281494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a:extLst>
              <a:ext uri="{FF2B5EF4-FFF2-40B4-BE49-F238E27FC236}">
                <a16:creationId xmlns:a16="http://schemas.microsoft.com/office/drawing/2014/main" id="{1FBDF8DF-57F6-CB3D-4FA2-9DAF90DA7DF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2"/>
          </a:xfrm>
        </p:spPr>
      </p:pic>
    </p:spTree>
    <p:extLst>
      <p:ext uri="{BB962C8B-B14F-4D97-AF65-F5344CB8AC3E}">
        <p14:creationId xmlns:p14="http://schemas.microsoft.com/office/powerpoint/2010/main" val="30305736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doise">
  <a:themeElements>
    <a:clrScheme name="Ardois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Ardois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rdois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TM04033929[[fn=Ardoise]]</Template>
  <TotalTime>0</TotalTime>
  <Words>213</Words>
  <Application>Microsoft Office PowerPoint</Application>
  <PresentationFormat>Grand écran</PresentationFormat>
  <Paragraphs>36</Paragraphs>
  <Slides>14</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14</vt:i4>
      </vt:variant>
    </vt:vector>
  </HeadingPairs>
  <TitlesOfParts>
    <vt:vector size="21" baseType="lpstr">
      <vt:lpstr>Arial</vt:lpstr>
      <vt:lpstr>Britannic Bold</vt:lpstr>
      <vt:lpstr>Calisto MT</vt:lpstr>
      <vt:lpstr>Lucida Handwriting</vt:lpstr>
      <vt:lpstr>Wingdings</vt:lpstr>
      <vt:lpstr>Wingdings 2</vt:lpstr>
      <vt:lpstr>Ardoise</vt:lpstr>
      <vt:lpstr>Spécialité  Anglais Monde Contemporain</vt:lpstr>
      <vt:lpstr>Quels sont les objectifs de la spécialité AMC ?</vt:lpstr>
      <vt:lpstr>Présentation PowerPoint</vt:lpstr>
      <vt:lpstr>Les Thématiques en Première</vt:lpstr>
      <vt:lpstr>Savoirs, Création, Innovations </vt:lpstr>
      <vt:lpstr>Les Thématiques en Terminale</vt:lpstr>
      <vt:lpstr>Faire Société</vt:lpstr>
      <vt:lpstr>Le poids de la spécialité AMC dans votre BAC...</vt:lpstr>
      <vt:lpstr>Présentation PowerPoint</vt:lpstr>
      <vt:lpstr>Présentation PowerPoint</vt:lpstr>
      <vt:lpstr>Quelles épreuves en Terminale?</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Spécialité  Anglais Monde Contemporain</dc:title>
  <dc:creator>Daniela Taramon</dc:creator>
  <cp:lastModifiedBy>Daniela Taramon</cp:lastModifiedBy>
  <cp:revision>6</cp:revision>
  <dcterms:created xsi:type="dcterms:W3CDTF">2023-02-25T15:11:46Z</dcterms:created>
  <dcterms:modified xsi:type="dcterms:W3CDTF">2023-02-25T16:39:31Z</dcterms:modified>
</cp:coreProperties>
</file>