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8" r:id="rId3"/>
    <p:sldId id="264" r:id="rId4"/>
    <p:sldId id="265" r:id="rId5"/>
    <p:sldId id="257" r:id="rId6"/>
    <p:sldId id="260" r:id="rId7"/>
    <p:sldId id="261" r:id="rId8"/>
    <p:sldId id="262" r:id="rId9"/>
    <p:sldId id="263" r:id="rId10"/>
    <p:sldId id="269" r:id="rId11"/>
    <p:sldId id="270" r:id="rId12"/>
    <p:sldId id="271" r:id="rId13"/>
    <p:sldId id="272" r:id="rId14"/>
    <p:sldId id="273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6" r:id="rId25"/>
    <p:sldId id="287" r:id="rId26"/>
    <p:sldId id="274" r:id="rId27"/>
    <p:sldId id="291" r:id="rId28"/>
    <p:sldId id="288" r:id="rId29"/>
    <p:sldId id="289" r:id="rId30"/>
    <p:sldId id="290" r:id="rId31"/>
    <p:sldId id="293" r:id="rId32"/>
    <p:sldId id="256" r:id="rId33"/>
    <p:sldId id="296" r:id="rId34"/>
    <p:sldId id="266" r:id="rId35"/>
    <p:sldId id="267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3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/>
    <p:restoredTop sz="94430"/>
  </p:normalViewPr>
  <p:slideViewPr>
    <p:cSldViewPr snapToGrid="0" snapToObjects="1">
      <p:cViewPr varScale="1">
        <p:scale>
          <a:sx n="122" d="100"/>
          <a:sy n="122" d="100"/>
        </p:scale>
        <p:origin x="2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63A6D5-ABBC-CF41-8CBC-F139E4455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8895E5-86E5-354A-A180-F0863A56E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DB2DB3-763D-FE4C-89D5-85E50AA37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323E5-D6AD-D342-BEAA-C7E6D785B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243F31-51A2-254A-9CD8-E66DCE73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34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D3F828-9E56-2A4C-95EA-D55847132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8B5839-3C46-CC40-BE1A-EBDD0CC2C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FF0222-89E3-774E-91B5-B4407A9A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6E3FA9-92ED-044B-9AA1-E92E36F10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9F7953-3426-1543-B89C-7FFB4F31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726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FE123CD-5815-4A46-9C82-526AB6908E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593C1F9-F2D7-C043-A643-AA36246D1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76AFBB-9F13-9C4F-AC1A-81C250A3A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C982F1-C8C5-1E4D-B62E-0A9FB05E7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FE39D9-5B7C-934F-ABC6-C95C9260F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07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82DA4-E761-174A-90EE-ECEE41B12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461516-E010-6440-A13B-82BD5F8CE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BDA8AE-CA3C-9D48-9FF5-E13EDDF0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FCDB4A-0718-0A49-A7E4-231558C83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1C7F89-8E20-7843-ACBA-41D17BCF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318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248038-5952-C54F-9BAD-3BA62D4D1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E0DAA2-3C44-354E-8F52-ECB1A2D81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E96549-AC4D-514C-B978-E3E3BDFBA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2A3514-934F-DE41-8820-FD6EC9460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5B48B5-56EC-AC4E-8720-C116ADCF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137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A6E1EB-4075-C248-ADEE-C7E1BD46B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6477E4-3337-F04A-9C8D-3018AE019D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EFF071-6679-1446-96EC-A2A774EAF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7018EB-E1F3-9840-BE9A-F26570287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E9F0E4-F0E2-4048-A15F-ACC4F81F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37A41E-B06A-DA45-811E-3880F4EC8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32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4DA661-ED4D-9345-A61B-6B8524C7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EB18A8-E690-D84B-A0FE-43E86F8BF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996D09-9FC6-E64F-9B3C-3D95F0B39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2F79B3F-6F13-B04F-BF8B-89BA24AD77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C24F6B-5F9C-BC44-9005-93B73A8D9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724DAFC-6BD9-DD49-8C46-B87B150DF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8A7A2DF-917C-8347-A077-51EF87A8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F7A37C-51B9-FC47-A074-8014E91F4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75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7F91C3-E294-0544-A27F-2FE84CCB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FD15D96-DFD8-3C4D-A209-4ED3497E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E96597B-390C-EF4F-803E-C890E2D3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6CF5E8-F1EC-3C42-84C1-823A54EB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859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4C6093-60A2-124D-B70D-7EB683629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9D0560-8A27-9B4A-A15C-537ADE6C1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BC2871-6033-F547-BA9A-B4E81C58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431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20D014-5273-1B4B-B6E6-577F0596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B7B957-F5F8-0E42-AA97-944947BE4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4045F0F-6F23-7648-A02C-03884D4F8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DF1AA1B-5082-CC4B-854D-A5EB4C673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14E71D1-2DB0-F442-9566-C0ED38E39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89FC83-A9DA-9244-B251-CE5D9748E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70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61FD6-E255-6840-A14A-0565243A0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380419B-8DE7-804B-A089-B877B0533F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C69E50-13A7-0844-A019-400341566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551C23-754C-C44F-8D0E-6995E0A4A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A4D9E7-1C91-464D-8444-1110BED7F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6E4244-A290-C549-8643-6FE2605B5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96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5C20C3A-34FC-2744-A823-005F929AE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A8C771-556F-E642-AB16-14FFE0B58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1BD96E-5690-3E4A-A57D-98FC062BE9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5544E-C5B4-2346-AA1A-9AFDC6C3FB64}" type="datetimeFigureOut">
              <a:rPr lang="fr-FR" smtClean="0"/>
              <a:t>24/02/2026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7A4F02-48C8-5041-B4F0-7A92A244E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791830-B00B-6B48-AEFF-1AE63AEE9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70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7" Type="http://schemas.openxmlformats.org/officeDocument/2006/relationships/image" Target="../media/image76.jp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g"/><Relationship Id="rId5" Type="http://schemas.openxmlformats.org/officeDocument/2006/relationships/image" Target="../media/image74.jpg"/><Relationship Id="rId4" Type="http://schemas.openxmlformats.org/officeDocument/2006/relationships/image" Target="../media/image7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96BE96B-7751-EC4F-A445-3EFD87469B20}"/>
              </a:ext>
            </a:extLst>
          </p:cNvPr>
          <p:cNvSpPr txBox="1"/>
          <p:nvPr/>
        </p:nvSpPr>
        <p:spPr>
          <a:xfrm>
            <a:off x="864973" y="222418"/>
            <a:ext cx="105279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2060"/>
                </a:solidFill>
                <a:latin typeface="Avenir Book" panose="02000503020000020003" pitchFamily="2" charset="0"/>
              </a:rPr>
              <a:t>SECTION EUROPÉENNE ANGLAIS au LYCÉE  CLAUDE BERNARD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5F8608-B1A4-7F4F-ABDF-47AA4F1CC0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03841"/>
            <a:ext cx="6326659" cy="304135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170D3D7-4BB5-EC4C-985A-ABE43C8C39D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154" y="2767917"/>
            <a:ext cx="5647038" cy="330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572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94"/>
    </mc:Choice>
    <mc:Fallback>
      <p:transition spd="slow" advClick="0" advTm="259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iel, extérieur, eau, cité&#10;&#10;Description générée automatiquement">
            <a:extLst>
              <a:ext uri="{FF2B5EF4-FFF2-40B4-BE49-F238E27FC236}">
                <a16:creationId xmlns:a16="http://schemas.microsoft.com/office/drawing/2014/main" id="{E588D902-843E-7947-A8DA-464D9D79AE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97"/>
          <a:stretch/>
        </p:blipFill>
        <p:spPr>
          <a:xfrm>
            <a:off x="20" y="10"/>
            <a:ext cx="6095980" cy="3428990"/>
          </a:xfrm>
          <a:prstGeom prst="rect">
            <a:avLst/>
          </a:prstGeom>
        </p:spPr>
      </p:pic>
      <p:pic>
        <p:nvPicPr>
          <p:cNvPr id="4" name="Image 3" descr="Une image contenant eau, extérieur, ciel, rivière&#10;&#10;Description générée automatiquement">
            <a:extLst>
              <a:ext uri="{FF2B5EF4-FFF2-40B4-BE49-F238E27FC236}">
                <a16:creationId xmlns:a16="http://schemas.microsoft.com/office/drawing/2014/main" id="{76BC7E1C-5FBB-8A43-A5AC-AA04CAC45D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910" r="-2" b="21505"/>
          <a:stretch/>
        </p:blipFill>
        <p:spPr>
          <a:xfrm>
            <a:off x="6096000" y="10"/>
            <a:ext cx="6096000" cy="3428990"/>
          </a:xfrm>
          <a:prstGeom prst="rect">
            <a:avLst/>
          </a:prstGeom>
        </p:spPr>
      </p:pic>
      <p:pic>
        <p:nvPicPr>
          <p:cNvPr id="6" name="Image 5" descr="Une image contenant bâtiment, ciel, extérieur, vieux&#10;&#10;Description générée automatiquement">
            <a:extLst>
              <a:ext uri="{FF2B5EF4-FFF2-40B4-BE49-F238E27FC236}">
                <a16:creationId xmlns:a16="http://schemas.microsoft.com/office/drawing/2014/main" id="{3C37EA65-E91A-BB46-BCBA-66A485EB32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224" b="12025"/>
          <a:stretch/>
        </p:blipFill>
        <p:spPr>
          <a:xfrm>
            <a:off x="20" y="3429000"/>
            <a:ext cx="6095980" cy="3429000"/>
          </a:xfrm>
          <a:prstGeom prst="rect">
            <a:avLst/>
          </a:prstGeom>
        </p:spPr>
      </p:pic>
      <p:pic>
        <p:nvPicPr>
          <p:cNvPr id="8" name="Image 7" descr="Une image contenant texte, ciel, extérieur, terrain&#10;&#10;Description générée automatiquement">
            <a:extLst>
              <a:ext uri="{FF2B5EF4-FFF2-40B4-BE49-F238E27FC236}">
                <a16:creationId xmlns:a16="http://schemas.microsoft.com/office/drawing/2014/main" id="{7296697E-7F14-3043-B2E7-D9B4C72DC2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733" r="13713" b="2"/>
          <a:stretch/>
        </p:blipFill>
        <p:spPr>
          <a:xfrm>
            <a:off x="6096000" y="3429000"/>
            <a:ext cx="6096000" cy="3429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0FCFAD6-9ED6-4F4B-B8ED-15C49DEE68B4}"/>
              </a:ext>
            </a:extLst>
          </p:cNvPr>
          <p:cNvSpPr txBox="1"/>
          <p:nvPr/>
        </p:nvSpPr>
        <p:spPr>
          <a:xfrm>
            <a:off x="4286858" y="2761554"/>
            <a:ext cx="3618284" cy="1345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2022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Amsterdam, Rotterdam and </a:t>
            </a:r>
            <a:r>
              <a:rPr lang="en-US" sz="28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Bruxelles</a:t>
            </a:r>
            <a:endParaRPr lang="en-US" sz="28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09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3388"/>
    </mc:Choice>
    <mc:Fallback>
      <p:transition spd="slow" advClick="0" advTm="1338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Image 10" descr="Une image contenant texte, extérieur&#10;&#10;Description générée automatiquement">
            <a:extLst>
              <a:ext uri="{FF2B5EF4-FFF2-40B4-BE49-F238E27FC236}">
                <a16:creationId xmlns:a16="http://schemas.microsoft.com/office/drawing/2014/main" id="{4C8E8107-838D-1FDF-E57D-E48F53EB8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60" r="2" b="2"/>
          <a:stretch/>
        </p:blipFill>
        <p:spPr>
          <a:xfrm rot="5400000">
            <a:off x="-1164375" y="1531559"/>
            <a:ext cx="6517096" cy="3794884"/>
          </a:xfrm>
          <a:prstGeom prst="rect">
            <a:avLst/>
          </a:prstGeom>
        </p:spPr>
      </p:pic>
      <p:pic>
        <p:nvPicPr>
          <p:cNvPr id="9" name="Image 8" descr="Une image contenant intérieur, appareil&#10;&#10;Description générée automatiquement">
            <a:extLst>
              <a:ext uri="{FF2B5EF4-FFF2-40B4-BE49-F238E27FC236}">
                <a16:creationId xmlns:a16="http://schemas.microsoft.com/office/drawing/2014/main" id="{84D8F84B-BEA1-443B-ECC8-3812B45202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19" r="1625" b="2"/>
          <a:stretch/>
        </p:blipFill>
        <p:spPr>
          <a:xfrm rot="5400000">
            <a:off x="4509226" y="-159714"/>
            <a:ext cx="3176540" cy="3826711"/>
          </a:xfrm>
          <a:prstGeom prst="rect">
            <a:avLst/>
          </a:prstGeom>
        </p:spPr>
      </p:pic>
      <p:pic>
        <p:nvPicPr>
          <p:cNvPr id="19" name="Image 18" descr="Une image contenant extérieur, eau, bâtiment, ciel&#10;&#10;Description générée automatiquement">
            <a:extLst>
              <a:ext uri="{FF2B5EF4-FFF2-40B4-BE49-F238E27FC236}">
                <a16:creationId xmlns:a16="http://schemas.microsoft.com/office/drawing/2014/main" id="{6FA1DF0A-B17A-B66A-C16F-C73D768517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5" r="2" b="33713"/>
          <a:stretch/>
        </p:blipFill>
        <p:spPr>
          <a:xfrm>
            <a:off x="8193992" y="159910"/>
            <a:ext cx="3826711" cy="3181966"/>
          </a:xfrm>
          <a:prstGeom prst="rect">
            <a:avLst/>
          </a:prstGeom>
        </p:spPr>
      </p:pic>
      <p:pic>
        <p:nvPicPr>
          <p:cNvPr id="3" name="Image 2" descr="Une image contenant extérieur, rue&#10;&#10;Description générée automatiquement">
            <a:extLst>
              <a:ext uri="{FF2B5EF4-FFF2-40B4-BE49-F238E27FC236}">
                <a16:creationId xmlns:a16="http://schemas.microsoft.com/office/drawing/2014/main" id="{68B47C7B-BCB6-44FB-8F4E-0C746F8DB4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2" r="37427" b="2"/>
          <a:stretch/>
        </p:blipFill>
        <p:spPr>
          <a:xfrm rot="5400000">
            <a:off x="4509839" y="3186535"/>
            <a:ext cx="3175314" cy="3826711"/>
          </a:xfrm>
          <a:prstGeom prst="rect">
            <a:avLst/>
          </a:prstGeom>
        </p:spPr>
      </p:pic>
      <p:pic>
        <p:nvPicPr>
          <p:cNvPr id="5" name="Image 4" descr="Une image contenant texte, guitare&#10;&#10;Description générée automatiquement">
            <a:extLst>
              <a:ext uri="{FF2B5EF4-FFF2-40B4-BE49-F238E27FC236}">
                <a16:creationId xmlns:a16="http://schemas.microsoft.com/office/drawing/2014/main" id="{535FD234-83DF-01CE-70E1-586CB2EB70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33" r="31413" b="2"/>
          <a:stretch/>
        </p:blipFill>
        <p:spPr>
          <a:xfrm rot="5400000">
            <a:off x="8516556" y="3183401"/>
            <a:ext cx="3181582" cy="382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2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911"/>
    </mc:Choice>
    <mc:Fallback>
      <p:transition spd="slow" advClick="0" advTm="891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F494AE6-A88C-448B-B1B7-80259E6F4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903ACB-B829-2F72-49E1-A224F70F49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4" r="22568" b="-1"/>
          <a:stretch/>
        </p:blipFill>
        <p:spPr>
          <a:xfrm rot="5400000">
            <a:off x="353043" y="290423"/>
            <a:ext cx="3021406" cy="308402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34B2B1B-0F3C-5EDB-662A-E3034868D7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22" r="11826" b="-1"/>
          <a:stretch/>
        </p:blipFill>
        <p:spPr>
          <a:xfrm rot="5400000">
            <a:off x="470770" y="3365817"/>
            <a:ext cx="2785952" cy="30840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C5B57C6-9426-DDE9-5BBD-726D9FF6E3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18" r="2" b="4920"/>
          <a:stretch/>
        </p:blipFill>
        <p:spPr>
          <a:xfrm rot="5400000">
            <a:off x="2630374" y="1289645"/>
            <a:ext cx="5979074" cy="40432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D73482E-92A7-F9AC-895D-54A97AA116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9995"/>
          <a:stretch/>
        </p:blipFill>
        <p:spPr>
          <a:xfrm rot="5400000">
            <a:off x="6862626" y="1293169"/>
            <a:ext cx="5979074" cy="403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99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662"/>
    </mc:Choice>
    <mc:Fallback>
      <p:transition spd="slow" advClick="0" advTm="866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texte, personne, intérieur, groupe&#10;&#10;Description générée automatiquement">
            <a:extLst>
              <a:ext uri="{FF2B5EF4-FFF2-40B4-BE49-F238E27FC236}">
                <a16:creationId xmlns:a16="http://schemas.microsoft.com/office/drawing/2014/main" id="{C618583E-7983-8C24-BF1D-0B3C837803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14" r="4047" b="2"/>
          <a:stretch/>
        </p:blipFill>
        <p:spPr>
          <a:xfrm>
            <a:off x="196731" y="170453"/>
            <a:ext cx="3794884" cy="6517096"/>
          </a:xfrm>
          <a:prstGeom prst="rect">
            <a:avLst/>
          </a:prstGeom>
        </p:spPr>
      </p:pic>
      <p:pic>
        <p:nvPicPr>
          <p:cNvPr id="9" name="Image 8" descr="Une image contenant personne, extérieur, ciel, gens&#10;&#10;Description générée automatiquement">
            <a:extLst>
              <a:ext uri="{FF2B5EF4-FFF2-40B4-BE49-F238E27FC236}">
                <a16:creationId xmlns:a16="http://schemas.microsoft.com/office/drawing/2014/main" id="{42ECA3F5-40C4-1235-81DC-742AF9E39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645" b="-4"/>
          <a:stretch/>
        </p:blipFill>
        <p:spPr>
          <a:xfrm>
            <a:off x="4184141" y="165371"/>
            <a:ext cx="3826711" cy="3176540"/>
          </a:xfrm>
          <a:prstGeom prst="rect">
            <a:avLst/>
          </a:prstGeom>
        </p:spPr>
      </p:pic>
      <p:pic>
        <p:nvPicPr>
          <p:cNvPr id="7" name="Image 6" descr="Une image contenant texte, capture d’écran, personne&#10;&#10;Description générée automatiquement">
            <a:extLst>
              <a:ext uri="{FF2B5EF4-FFF2-40B4-BE49-F238E27FC236}">
                <a16:creationId xmlns:a16="http://schemas.microsoft.com/office/drawing/2014/main" id="{6316834E-5047-E3E9-DF5D-A88841AEE6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241" r="2" b="1397"/>
          <a:stretch/>
        </p:blipFill>
        <p:spPr>
          <a:xfrm>
            <a:off x="8193992" y="159910"/>
            <a:ext cx="3826711" cy="3181966"/>
          </a:xfrm>
          <a:prstGeom prst="rect">
            <a:avLst/>
          </a:prstGeom>
        </p:spPr>
      </p:pic>
      <p:pic>
        <p:nvPicPr>
          <p:cNvPr id="5" name="Image 4" descr="Une image contenant personne, intérieur&#10;&#10;Description générée automatiquement">
            <a:extLst>
              <a:ext uri="{FF2B5EF4-FFF2-40B4-BE49-F238E27FC236}">
                <a16:creationId xmlns:a16="http://schemas.microsoft.com/office/drawing/2014/main" id="{C277F2A0-5526-8725-1026-102D49864F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766" r="2" b="2"/>
          <a:stretch/>
        </p:blipFill>
        <p:spPr>
          <a:xfrm>
            <a:off x="4184141" y="3512234"/>
            <a:ext cx="3826711" cy="3175314"/>
          </a:xfrm>
          <a:prstGeom prst="rect">
            <a:avLst/>
          </a:prstGeom>
        </p:spPr>
      </p:pic>
      <p:pic>
        <p:nvPicPr>
          <p:cNvPr id="11" name="Image 10" descr="Une image contenant personne, ciel, extérieur, posant&#10;&#10;Description générée automatiquement">
            <a:extLst>
              <a:ext uri="{FF2B5EF4-FFF2-40B4-BE49-F238E27FC236}">
                <a16:creationId xmlns:a16="http://schemas.microsoft.com/office/drawing/2014/main" id="{8A0AB82A-8463-4B72-D72F-0566D3C783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" b="8638"/>
          <a:stretch/>
        </p:blipFill>
        <p:spPr>
          <a:xfrm>
            <a:off x="8193992" y="3505966"/>
            <a:ext cx="3826711" cy="31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22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763"/>
    </mc:Choice>
    <mc:Fallback>
      <p:transition spd="slow" advClick="0" advTm="10763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habits, personne, véhicule, bus&#10;&#10;Description générée automatiquement">
            <a:extLst>
              <a:ext uri="{FF2B5EF4-FFF2-40B4-BE49-F238E27FC236}">
                <a16:creationId xmlns:a16="http://schemas.microsoft.com/office/drawing/2014/main" id="{61E21F79-CB31-1F3A-9C4C-ED91115810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08" b="240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2A6C4169-5159-343F-866C-EBE08FAFE22F}"/>
              </a:ext>
            </a:extLst>
          </p:cNvPr>
          <p:cNvSpPr txBox="1"/>
          <p:nvPr/>
        </p:nvSpPr>
        <p:spPr>
          <a:xfrm>
            <a:off x="3795381" y="137787"/>
            <a:ext cx="3239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latin typeface="American Typewriter" panose="02090604020004020304" pitchFamily="18" charset="77"/>
              </a:rPr>
              <a:t>LONDON 2023</a:t>
            </a:r>
          </a:p>
        </p:txBody>
      </p:sp>
    </p:spTree>
    <p:extLst>
      <p:ext uri="{BB962C8B-B14F-4D97-AF65-F5344CB8AC3E}">
        <p14:creationId xmlns:p14="http://schemas.microsoft.com/office/powerpoint/2010/main" val="298220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414"/>
    </mc:Choice>
    <mc:Fallback>
      <p:transition spd="slow" advClick="0" advTm="841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lein air, ciel, nuage, personnes&#10;&#10;Description générée automatiquement">
            <a:extLst>
              <a:ext uri="{FF2B5EF4-FFF2-40B4-BE49-F238E27FC236}">
                <a16:creationId xmlns:a16="http://schemas.microsoft.com/office/drawing/2014/main" id="{A59DE854-E8B3-CFE8-C857-200FEC8A4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2" name="Image 1" descr="Une image contenant habits, personne, plein air, chaussures&#10;&#10;Description générée automatiquement">
            <a:extLst>
              <a:ext uri="{FF2B5EF4-FFF2-40B4-BE49-F238E27FC236}">
                <a16:creationId xmlns:a16="http://schemas.microsoft.com/office/drawing/2014/main" id="{778215B8-6B5C-2D71-A773-2FD294167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76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802"/>
    </mc:Choice>
    <mc:Fallback>
      <p:transition spd="slow" advClick="0" advTm="680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Visage humain, habits, personne, intérieur&#10;&#10;Description générée automatiquement">
            <a:extLst>
              <a:ext uri="{FF2B5EF4-FFF2-40B4-BE49-F238E27FC236}">
                <a16:creationId xmlns:a16="http://schemas.microsoft.com/office/drawing/2014/main" id="{29CC2299-A4D6-454A-CE07-59E9A273D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413359"/>
            <a:ext cx="7772400" cy="5829300"/>
          </a:xfrm>
          <a:prstGeom prst="rect">
            <a:avLst/>
          </a:prstGeom>
        </p:spPr>
      </p:pic>
      <p:pic>
        <p:nvPicPr>
          <p:cNvPr id="11" name="Image 10" descr="Une image contenant nourriture, produits de boulangerie, pain, dessert&#10;&#10;Description générée automatiquement">
            <a:extLst>
              <a:ext uri="{FF2B5EF4-FFF2-40B4-BE49-F238E27FC236}">
                <a16:creationId xmlns:a16="http://schemas.microsoft.com/office/drawing/2014/main" id="{FDE84B9B-A2CF-B1E9-2951-5F14AF548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471" y="118997"/>
            <a:ext cx="4965004" cy="662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28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770"/>
    </mc:Choice>
    <mc:Fallback>
      <p:transition spd="slow" advClick="0" advTm="677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habits, chaussures, plein air, personne&#10;&#10;Description générée automatiquement">
            <a:extLst>
              <a:ext uri="{FF2B5EF4-FFF2-40B4-BE49-F238E27FC236}">
                <a16:creationId xmlns:a16="http://schemas.microsoft.com/office/drawing/2014/main" id="{D5342540-12DC-8DE0-51EC-ABAB8F35E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115" y="0"/>
            <a:ext cx="9233770" cy="692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49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187"/>
    </mc:Choice>
    <mc:Fallback>
      <p:transition spd="slow" advClick="0" advTm="618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habits, personne, homme, femme&#10;&#10;Description générée automatiquement">
            <a:extLst>
              <a:ext uri="{FF2B5EF4-FFF2-40B4-BE49-F238E27FC236}">
                <a16:creationId xmlns:a16="http://schemas.microsoft.com/office/drawing/2014/main" id="{64443E6D-3057-D0DC-632F-F866B45B9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75" y="0"/>
            <a:ext cx="5143500" cy="6858000"/>
          </a:xfrm>
          <a:prstGeom prst="rect">
            <a:avLst/>
          </a:prstGeom>
        </p:spPr>
      </p:pic>
      <p:pic>
        <p:nvPicPr>
          <p:cNvPr id="17" name="Image 16" descr="Une image contenant habits, personne, veste, Visage humain&#10;&#10;Description générée automatiquement">
            <a:extLst>
              <a:ext uri="{FF2B5EF4-FFF2-40B4-BE49-F238E27FC236}">
                <a16:creationId xmlns:a16="http://schemas.microsoft.com/office/drawing/2014/main" id="{3AAE7F20-01A0-EB16-9E32-27307319C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40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58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968"/>
    </mc:Choice>
    <mc:Fallback>
      <p:transition spd="slow" advClick="0" advTm="796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galerie, habits, peinture, mur&#10;&#10;Description générée automatiquement">
            <a:extLst>
              <a:ext uri="{FF2B5EF4-FFF2-40B4-BE49-F238E27FC236}">
                <a16:creationId xmlns:a16="http://schemas.microsoft.com/office/drawing/2014/main" id="{E4D2E8AB-45B5-0FE4-743E-B00136CB4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04" y="0"/>
            <a:ext cx="9131474" cy="684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58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338"/>
    </mc:Choice>
    <mc:Fallback>
      <p:transition spd="slow" advClick="0" advTm="733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CE700D0-544E-DC4C-9AD7-C58BE1000CE8}"/>
              </a:ext>
            </a:extLst>
          </p:cNvPr>
          <p:cNvSpPr txBox="1"/>
          <p:nvPr/>
        </p:nvSpPr>
        <p:spPr>
          <a:xfrm>
            <a:off x="543697" y="568411"/>
            <a:ext cx="111581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002060"/>
                </a:solidFill>
                <a:latin typeface="Avenir Book" panose="02000503020000020003" pitchFamily="2" charset="0"/>
              </a:rPr>
              <a:t>Une véritable section européenne </a:t>
            </a:r>
          </a:p>
          <a:p>
            <a:pPr algn="ctr"/>
            <a:endParaRPr lang="fr-FR" sz="40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Avenir Book" panose="02000503020000020003" pitchFamily="2" charset="0"/>
              </a:rPr>
              <a:t>1 heure de DNL par semaine</a:t>
            </a:r>
          </a:p>
          <a:p>
            <a:pPr algn="ctr"/>
            <a:r>
              <a:rPr lang="fr-FR" sz="4000" b="1" dirty="0">
                <a:solidFill>
                  <a:srgbClr val="002060"/>
                </a:solidFill>
                <a:latin typeface="Avenir Book" panose="02000503020000020003" pitchFamily="2" charset="0"/>
              </a:rPr>
              <a:t>+</a:t>
            </a:r>
          </a:p>
          <a:p>
            <a:pPr algn="ctr"/>
            <a:r>
              <a:rPr lang="fr-FR" sz="4000" b="1" dirty="0">
                <a:solidFill>
                  <a:srgbClr val="C00000"/>
                </a:solidFill>
                <a:latin typeface="Avenir Book" panose="02000503020000020003" pitchFamily="2" charset="0"/>
              </a:rPr>
              <a:t>1 renforcement en langue</a:t>
            </a:r>
          </a:p>
        </p:txBody>
      </p:sp>
    </p:spTree>
    <p:extLst>
      <p:ext uri="{BB962C8B-B14F-4D97-AF65-F5344CB8AC3E}">
        <p14:creationId xmlns:p14="http://schemas.microsoft.com/office/powerpoint/2010/main" val="2279413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113"/>
    </mc:Choice>
    <mc:Fallback>
      <p:transition spd="slow" advClick="0" advTm="511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habits, Visage humain, personne, homme&#10;&#10;Description générée automatiquement">
            <a:extLst>
              <a:ext uri="{FF2B5EF4-FFF2-40B4-BE49-F238E27FC236}">
                <a16:creationId xmlns:a16="http://schemas.microsoft.com/office/drawing/2014/main" id="{0C2C5786-57B6-C2E8-65CE-9CDE4822E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53" y="0"/>
            <a:ext cx="5143500" cy="6858000"/>
          </a:xfrm>
          <a:prstGeom prst="rect">
            <a:avLst/>
          </a:prstGeom>
        </p:spPr>
      </p:pic>
      <p:pic>
        <p:nvPicPr>
          <p:cNvPr id="25" name="Image 24" descr="Une image contenant habits, personne, chaussures, Visage humain&#10;&#10;Description générée automatiquement">
            <a:extLst>
              <a:ext uri="{FF2B5EF4-FFF2-40B4-BE49-F238E27FC236}">
                <a16:creationId xmlns:a16="http://schemas.microsoft.com/office/drawing/2014/main" id="{D9294632-644D-7210-5B58-A1DF7A66A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66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269"/>
    </mc:Choice>
    <mc:Fallback>
      <p:transition spd="slow" advClick="0" advTm="6269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habits, personne, Visage humain, chaussures&#10;&#10;Description générée automatiquement">
            <a:extLst>
              <a:ext uri="{FF2B5EF4-FFF2-40B4-BE49-F238E27FC236}">
                <a16:creationId xmlns:a16="http://schemas.microsoft.com/office/drawing/2014/main" id="{53194591-3657-AE0D-7607-4FB42B296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34" y="0"/>
            <a:ext cx="5143500" cy="6858000"/>
          </a:xfrm>
          <a:prstGeom prst="rect">
            <a:avLst/>
          </a:prstGeom>
        </p:spPr>
      </p:pic>
      <p:pic>
        <p:nvPicPr>
          <p:cNvPr id="18" name="Image 17" descr="Une image contenant habits, Visage humain, personne, veste&#10;&#10;Description générée automatiquement">
            <a:extLst>
              <a:ext uri="{FF2B5EF4-FFF2-40B4-BE49-F238E27FC236}">
                <a16:creationId xmlns:a16="http://schemas.microsoft.com/office/drawing/2014/main" id="{0EE2A624-1824-5305-C2E1-1BE1C548C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46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62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919"/>
    </mc:Choice>
    <mc:Fallback>
      <p:transition spd="slow" advClick="0" advTm="3919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bine téléphonique, habits, Visage humain, bâtiment&#10;&#10;Description générée automatiquement">
            <a:extLst>
              <a:ext uri="{FF2B5EF4-FFF2-40B4-BE49-F238E27FC236}">
                <a16:creationId xmlns:a16="http://schemas.microsoft.com/office/drawing/2014/main" id="{00F6E8ED-7DEB-F834-F02E-318BFF422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5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23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822"/>
    </mc:Choice>
    <mc:Fallback>
      <p:transition spd="slow" advClick="0" advTm="3822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Image 7" descr="Une image contenant ciel, plein air, personne, personnes&#10;&#10;Description générée automatiquement">
            <a:extLst>
              <a:ext uri="{FF2B5EF4-FFF2-40B4-BE49-F238E27FC236}">
                <a16:creationId xmlns:a16="http://schemas.microsoft.com/office/drawing/2014/main" id="{04D7B8A7-7331-02A2-0E66-9C19890E98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51" b="866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80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899"/>
    </mc:Choice>
    <mc:Fallback>
      <p:transition spd="slow" advClick="0" advTm="4899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habits, chaussures, jeans, homme&#10;&#10;Description générée automatiquement">
            <a:extLst>
              <a:ext uri="{FF2B5EF4-FFF2-40B4-BE49-F238E27FC236}">
                <a16:creationId xmlns:a16="http://schemas.microsoft.com/office/drawing/2014/main" id="{D9FFD4CF-7A92-1E2F-1C78-2CA1B611A4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625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4" name="Image 3" descr="Une image contenant habits, chaussures, peinture, personne&#10;&#10;Description générée automatiquement">
            <a:extLst>
              <a:ext uri="{FF2B5EF4-FFF2-40B4-BE49-F238E27FC236}">
                <a16:creationId xmlns:a16="http://schemas.microsoft.com/office/drawing/2014/main" id="{A92FD4E5-3B61-DFF4-6A49-AF2A8F6148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94" b="1343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1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547"/>
    </mc:Choice>
    <mc:Fallback>
      <p:transition spd="slow" advClick="0" advTm="5547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plein air, habits, personne, ciel&#10;&#10;Description générée automatiquement">
            <a:extLst>
              <a:ext uri="{FF2B5EF4-FFF2-40B4-BE49-F238E27FC236}">
                <a16:creationId xmlns:a16="http://schemas.microsoft.com/office/drawing/2014/main" id="{598AD7D5-FE33-44C5-7C6E-B7BB1676DD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049" b="1096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6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367"/>
    </mc:Choice>
    <mc:Fallback>
      <p:transition spd="slow" advClick="0" advTm="5367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personne, habits, Visage humain, scène&#10;&#10;Description générée automatiquement">
            <a:extLst>
              <a:ext uri="{FF2B5EF4-FFF2-40B4-BE49-F238E27FC236}">
                <a16:creationId xmlns:a16="http://schemas.microsoft.com/office/drawing/2014/main" id="{C9D53BB5-69D1-3D53-325E-C30426B746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1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48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920"/>
    </mc:Choice>
    <mc:Fallback>
      <p:transition spd="slow" advClick="0" advTm="592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53396E0-9635-733D-86EE-139EECFA99E5}"/>
              </a:ext>
            </a:extLst>
          </p:cNvPr>
          <p:cNvSpPr txBox="1"/>
          <p:nvPr/>
        </p:nvSpPr>
        <p:spPr>
          <a:xfrm>
            <a:off x="367861" y="506437"/>
            <a:ext cx="1162444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Getting</a:t>
            </a:r>
            <a:r>
              <a:rPr lang="fr-FR" sz="3600" dirty="0">
                <a:solidFill>
                  <a:srgbClr val="0070C0"/>
                </a:solidFill>
                <a:latin typeface="Chalkduster" panose="03050602040202020205" pitchFamily="66" charset="77"/>
              </a:rPr>
              <a:t> </a:t>
            </a:r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ready</a:t>
            </a:r>
            <a:r>
              <a:rPr lang="fr-FR" sz="3600" dirty="0">
                <a:solidFill>
                  <a:srgbClr val="0070C0"/>
                </a:solidFill>
                <a:latin typeface="Chalkduster" panose="03050602040202020205" pitchFamily="66" charset="77"/>
              </a:rPr>
              <a:t> for the 2026 </a:t>
            </a:r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School</a:t>
            </a:r>
            <a:r>
              <a:rPr lang="fr-FR" sz="3600" dirty="0">
                <a:solidFill>
                  <a:srgbClr val="0070C0"/>
                </a:solidFill>
                <a:latin typeface="Chalkduster" panose="03050602040202020205" pitchFamily="66" charset="77"/>
              </a:rPr>
              <a:t> Trip</a:t>
            </a:r>
          </a:p>
          <a:p>
            <a:pPr algn="ctr"/>
            <a:endParaRPr lang="fr-FR" sz="3600" dirty="0">
              <a:solidFill>
                <a:srgbClr val="0070C0"/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Baking</a:t>
            </a:r>
            <a:r>
              <a:rPr lang="fr-FR" sz="3600" dirty="0">
                <a:solidFill>
                  <a:srgbClr val="0070C0"/>
                </a:solidFill>
                <a:latin typeface="Chalkduster" panose="03050602040202020205" pitchFamily="66" charset="77"/>
              </a:rPr>
              <a:t> cookies and short </a:t>
            </a:r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bread</a:t>
            </a:r>
            <a:endParaRPr lang="fr-FR" sz="3600" dirty="0">
              <a:solidFill>
                <a:srgbClr val="0070C0"/>
              </a:solidFill>
              <a:latin typeface="Chalkduster" panose="03050602040202020205" pitchFamily="66" charset="77"/>
            </a:endParaRPr>
          </a:p>
          <a:p>
            <a:pPr algn="ctr"/>
            <a:endParaRPr lang="fr-FR" sz="3600" dirty="0">
              <a:solidFill>
                <a:srgbClr val="0070C0"/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Selling</a:t>
            </a:r>
            <a:r>
              <a:rPr lang="fr-FR" sz="3600" dirty="0">
                <a:solidFill>
                  <a:srgbClr val="0070C0"/>
                </a:solidFill>
                <a:latin typeface="Chalkduster" panose="03050602040202020205" pitchFamily="66" charset="77"/>
              </a:rPr>
              <a:t> </a:t>
            </a:r>
            <a:r>
              <a:rPr lang="fr-FR" sz="3600" dirty="0" err="1">
                <a:solidFill>
                  <a:srgbClr val="0070C0"/>
                </a:solidFill>
                <a:latin typeface="Chalkduster" panose="03050602040202020205" pitchFamily="66" charset="77"/>
              </a:rPr>
              <a:t>stuff</a:t>
            </a:r>
            <a:r>
              <a:rPr lang="fr-FR" sz="3600" dirty="0">
                <a:solidFill>
                  <a:srgbClr val="0070C0"/>
                </a:solidFill>
                <a:latin typeface="Chalkduster" panose="03050602040202020205" pitchFamily="66" charset="77"/>
              </a:rPr>
              <a:t> at a Garage sale</a:t>
            </a:r>
          </a:p>
          <a:p>
            <a:pPr algn="ctr"/>
            <a:endParaRPr lang="fr-FR" sz="2800" dirty="0"/>
          </a:p>
          <a:p>
            <a:pPr algn="ctr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683446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801"/>
    </mc:Choice>
    <mc:Fallback>
      <p:transition spd="slow" advClick="0" advTm="680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habits, personne, intérieur, meubles&#10;&#10;Le contenu généré par l’IA peut être incorrect.">
            <a:extLst>
              <a:ext uri="{FF2B5EF4-FFF2-40B4-BE49-F238E27FC236}">
                <a16:creationId xmlns:a16="http://schemas.microsoft.com/office/drawing/2014/main" id="{665A53FA-D7D7-3C13-8F26-B1AA9A3AD3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136" r="1" b="48633"/>
          <a:stretch>
            <a:fillRect/>
          </a:stretch>
        </p:blipFill>
        <p:spPr>
          <a:xfrm>
            <a:off x="20" y="-1"/>
            <a:ext cx="7998205" cy="6858000"/>
          </a:xfrm>
          <a:prstGeom prst="rect">
            <a:avLst/>
          </a:prstGeom>
        </p:spPr>
      </p:pic>
      <p:pic>
        <p:nvPicPr>
          <p:cNvPr id="4" name="Image 3" descr="Une image contenant habits, plein air, personne, voiture&#10;&#10;Le contenu généré par l’IA peut être incorrect.">
            <a:extLst>
              <a:ext uri="{FF2B5EF4-FFF2-40B4-BE49-F238E27FC236}">
                <a16:creationId xmlns:a16="http://schemas.microsoft.com/office/drawing/2014/main" id="{4333C942-9141-E58F-4EB0-0386E24541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8465"/>
          <a:stretch>
            <a:fillRect/>
          </a:stretch>
        </p:blipFill>
        <p:spPr>
          <a:xfrm>
            <a:off x="7998225" y="-1"/>
            <a:ext cx="419377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88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498"/>
    </mc:Choice>
    <mc:Fallback>
      <p:transition spd="slow" advClick="0" advTm="7498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9" name="Image 18" descr="Une image contenant habits, personne, plein air, Marché aux puces&#10;&#10;Le contenu généré par l’IA peut être incorrect.">
            <a:extLst>
              <a:ext uri="{FF2B5EF4-FFF2-40B4-BE49-F238E27FC236}">
                <a16:creationId xmlns:a16="http://schemas.microsoft.com/office/drawing/2014/main" id="{2320FB77-A824-28E2-9AEF-683C95528F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2361" b="-3"/>
          <a:stretch>
            <a:fillRect/>
          </a:stretch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3" name="Image 2" descr="Une image contenant plein air, voiture, Véhicule terrestre, véhicule&#10;&#10;Le contenu généré par l’IA peut être incorrect.">
            <a:extLst>
              <a:ext uri="{FF2B5EF4-FFF2-40B4-BE49-F238E27FC236}">
                <a16:creationId xmlns:a16="http://schemas.microsoft.com/office/drawing/2014/main" id="{AB7EDA18-CFAD-2700-3610-B9AD5204DD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280" r="4474" b="-3"/>
          <a:stretch>
            <a:fillRect/>
          </a:stretch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17" name="Image 16" descr="Une image contenant habits, plein air, personne, chaussures&#10;&#10;Le contenu généré par l’IA peut être incorrect.">
            <a:extLst>
              <a:ext uri="{FF2B5EF4-FFF2-40B4-BE49-F238E27FC236}">
                <a16:creationId xmlns:a16="http://schemas.microsoft.com/office/drawing/2014/main" id="{A2F37AC2-1316-1965-9E10-4116B93BF8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2244" b="-3"/>
          <a:stretch>
            <a:fillRect/>
          </a:stretch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75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643"/>
    </mc:Choice>
    <mc:Fallback>
      <p:transition spd="slow" advClick="0" advTm="564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9C92485-7FC5-3D43-B0F0-D1DD377D4039}"/>
              </a:ext>
            </a:extLst>
          </p:cNvPr>
          <p:cNvSpPr txBox="1"/>
          <p:nvPr/>
        </p:nvSpPr>
        <p:spPr>
          <a:xfrm>
            <a:off x="1" y="-1"/>
            <a:ext cx="1219200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  <a:latin typeface="Avenir Book" panose="02000503020000020003" pitchFamily="2" charset="0"/>
              </a:rPr>
              <a:t>LA DNL (Discipline Non Linguistique), une discipline qui n’est pas de l’anglais, mais qui est enseignée en anglais.</a:t>
            </a:r>
          </a:p>
          <a:p>
            <a:pPr algn="ctr"/>
            <a:r>
              <a:rPr lang="fr-FR" sz="2800" b="1" dirty="0">
                <a:solidFill>
                  <a:srgbClr val="C00000"/>
                </a:solidFill>
                <a:latin typeface="Avenir Book" panose="02000503020000020003" pitchFamily="2" charset="0"/>
              </a:rPr>
              <a:t>C’est une autre manière de faire de l’anglais. </a:t>
            </a: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Qu’est-ce que la DNL (Discipline Non Linguistique) ?</a:t>
            </a:r>
          </a:p>
          <a:p>
            <a:pPr marL="457200" indent="-457200">
              <a:buFont typeface="Wingdings" pitchFamily="2" charset="2"/>
              <a:buChar char="Ø"/>
            </a:pPr>
            <a:endParaRPr lang="fr-FR" sz="26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-En classes de Seconde et Première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un semestre </a:t>
            </a: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d’histoire, de géographie ou d’enseignement moral et civique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un semestre de </a:t>
            </a: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Sciences économiques et sociales,</a:t>
            </a:r>
          </a:p>
          <a:p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adaptant et approfondissant un thème du programme enseigné en anglais.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6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-En classe de Terminale 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un examen final : oral de 20 mn </a:t>
            </a: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(commentaire de documents : 10 mn et entretien : 10 mn)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Ouvert à ceux qui ont suivi l’enseignement de DNL en Première et Terminale au moins, portant sur les thèmes étudiés durant l’année de Terminale.</a:t>
            </a:r>
          </a:p>
          <a:p>
            <a:endParaRPr lang="fr-FR" sz="3200" b="1" dirty="0">
              <a:solidFill>
                <a:srgbClr val="00206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668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3548"/>
    </mc:Choice>
    <mc:Fallback>
      <p:transition spd="slow" advClick="0" advTm="13548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Image 1" descr="Une image contenant habits, chaussures, plein air, personne&#10;&#10;Le contenu généré par l’IA peut être incorrect.">
            <a:extLst>
              <a:ext uri="{FF2B5EF4-FFF2-40B4-BE49-F238E27FC236}">
                <a16:creationId xmlns:a16="http://schemas.microsoft.com/office/drawing/2014/main" id="{363B3373-7FDF-499E-9DE8-890D855D36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44" r="8417" b="-3"/>
          <a:stretch>
            <a:fillRect/>
          </a:stretch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4" name="Image 3" descr="Une image contenant plein air, Marché aux puces, habits, Poubelle&#10;&#10;Le contenu généré par l’IA peut être incorrect.">
            <a:extLst>
              <a:ext uri="{FF2B5EF4-FFF2-40B4-BE49-F238E27FC236}">
                <a16:creationId xmlns:a16="http://schemas.microsoft.com/office/drawing/2014/main" id="{5E8568BE-BF05-1A32-BF4C-4C49BCBB8D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141" r="4613" b="-3"/>
          <a:stretch>
            <a:fillRect/>
          </a:stretch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3" name="Image 2" descr="Une image contenant plein air, chaussures, habits, arbre&#10;&#10;Le contenu généré par l’IA peut être incorrect.">
            <a:extLst>
              <a:ext uri="{FF2B5EF4-FFF2-40B4-BE49-F238E27FC236}">
                <a16:creationId xmlns:a16="http://schemas.microsoft.com/office/drawing/2014/main" id="{677D24FE-6AFE-DC9E-85A3-85ADDCD8987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6" r="20148" b="-3"/>
          <a:stretch>
            <a:fillRect/>
          </a:stretch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92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814"/>
    </mc:Choice>
    <mc:Fallback>
      <p:transition spd="slow" advClick="0" advTm="5814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DD45E7D-5C7D-303F-E56C-0E7F61552FEC}"/>
              </a:ext>
            </a:extLst>
          </p:cNvPr>
          <p:cNvSpPr txBox="1"/>
          <p:nvPr/>
        </p:nvSpPr>
        <p:spPr>
          <a:xfrm>
            <a:off x="273269" y="462455"/>
            <a:ext cx="11561379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Voyage au Royaume-Uni, du 15 au 20 mars 2026</a:t>
            </a:r>
          </a:p>
          <a:p>
            <a:pPr algn="ctr"/>
            <a:endParaRPr lang="fr-F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Transport par autocar et ferry</a:t>
            </a:r>
          </a:p>
          <a:p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Logement en famille d’accueil à Wells</a:t>
            </a:r>
          </a:p>
          <a:p>
            <a:endParaRPr lang="fr-F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Dimanche 15 mars 2026 - Départ de Villefranche-sur-Saône vers 17H30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Lundi 16 mars 2026 - Journée à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Bristol 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visite guidée de la ville et découverte du </a:t>
            </a:r>
            <a:r>
              <a:rPr lang="fr-F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art - Rencontre avec les familles d’accueil à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Mardi 17 mars 2026 - Journée au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Pays de Galles 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visite de la mine de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 Pit 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commentée par d’anciens mineurs ; visite de la forteresse romaine de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Caerleon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Mercredi 18 mars 2026 - Journée à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Bath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ses environs: visite des thermes et randonnée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Jeudi 19 mars 2026 - Journée à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Londres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balade dans la ville (Tamise, Westminster, London Eye, City, Shakespeare Globe Theater) ; visite du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Modern 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du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British Museum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 and Chips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Vendredi 20 mars 2026 – Retour dans l’établissement en fin d’après-midi</a:t>
            </a:r>
          </a:p>
          <a:p>
            <a:pPr>
              <a:lnSpc>
                <a:spcPct val="150000"/>
              </a:lnSpc>
            </a:pPr>
            <a:endParaRPr lang="fr-FR" sz="2000" dirty="0">
              <a:solidFill>
                <a:srgbClr val="002060"/>
              </a:solidFill>
            </a:endParaRPr>
          </a:p>
          <a:p>
            <a:endParaRPr lang="fr-FR" dirty="0">
              <a:solidFill>
                <a:srgbClr val="002060"/>
              </a:solidFill>
            </a:endParaRPr>
          </a:p>
          <a:p>
            <a:endParaRPr lang="fr-FR" dirty="0">
              <a:solidFill>
                <a:srgbClr val="00206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1360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6343"/>
    </mc:Choice>
    <mc:Fallback>
      <p:transition spd="slow" advClick="0" advTm="26343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31" y="0"/>
            <a:ext cx="10330369" cy="6860826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8083296" y="2889504"/>
            <a:ext cx="1182624" cy="75590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Étoile à 5 branches 6"/>
          <p:cNvSpPr/>
          <p:nvPr/>
        </p:nvSpPr>
        <p:spPr>
          <a:xfrm>
            <a:off x="1150715" y="2176294"/>
            <a:ext cx="414338" cy="40005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7489590" y="6256619"/>
            <a:ext cx="3679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Distance Londres </a:t>
            </a:r>
            <a:r>
              <a:rPr lang="fr-FR" dirty="0" err="1"/>
              <a:t>Blaenavon</a:t>
            </a:r>
            <a:r>
              <a:rPr lang="fr-FR" dirty="0"/>
              <a:t> : 240 km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894BDB18-5A47-53ED-274B-1B0BACDD9DC6}"/>
              </a:ext>
            </a:extLst>
          </p:cNvPr>
          <p:cNvSpPr/>
          <p:nvPr/>
        </p:nvSpPr>
        <p:spPr>
          <a:xfrm>
            <a:off x="2321168" y="3235569"/>
            <a:ext cx="731521" cy="4098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86227C6E-94F0-A9BC-8F1A-DE99A21E2493}"/>
              </a:ext>
            </a:extLst>
          </p:cNvPr>
          <p:cNvSpPr/>
          <p:nvPr/>
        </p:nvSpPr>
        <p:spPr>
          <a:xfrm>
            <a:off x="2980005" y="3500511"/>
            <a:ext cx="731521" cy="409840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E4380A9-EBE0-97B4-DC59-08096630ED85}"/>
              </a:ext>
            </a:extLst>
          </p:cNvPr>
          <p:cNvSpPr txBox="1"/>
          <p:nvPr/>
        </p:nvSpPr>
        <p:spPr>
          <a:xfrm>
            <a:off x="2686929" y="4290646"/>
            <a:ext cx="646331" cy="33855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00B0F0"/>
                </a:solidFill>
              </a:rPr>
              <a:t>Wells</a:t>
            </a:r>
          </a:p>
        </p:txBody>
      </p:sp>
      <p:sp>
        <p:nvSpPr>
          <p:cNvPr id="12" name="Étoile à 5 branches 11">
            <a:extLst>
              <a:ext uri="{FF2B5EF4-FFF2-40B4-BE49-F238E27FC236}">
                <a16:creationId xmlns:a16="http://schemas.microsoft.com/office/drawing/2014/main" id="{E1A6A183-4CB3-1791-EBE4-B2AC6BAE6FC7}"/>
              </a:ext>
            </a:extLst>
          </p:cNvPr>
          <p:cNvSpPr/>
          <p:nvPr/>
        </p:nvSpPr>
        <p:spPr>
          <a:xfrm>
            <a:off x="1946054" y="2576344"/>
            <a:ext cx="365759" cy="40984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5184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8543"/>
    </mc:Choice>
    <mc:Fallback>
      <p:transition spd="slow" advClick="0" advTm="185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7" grpId="0"/>
      <p:bldP spid="2" grpId="0" animBg="1"/>
      <p:bldP spid="3" grpId="0" animBg="1"/>
      <p:bldP spid="11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plein air, ciel, eau, bâtiment&#10;&#10;Le contenu généré par l’IA peut être incorrect.">
            <a:extLst>
              <a:ext uri="{FF2B5EF4-FFF2-40B4-BE49-F238E27FC236}">
                <a16:creationId xmlns:a16="http://schemas.microsoft.com/office/drawing/2014/main" id="{146B17CB-E435-58A1-BCF9-667809F1D0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409" r="-2" b="-2"/>
          <a:stretch>
            <a:fillRect/>
          </a:stretch>
        </p:blipFill>
        <p:spPr>
          <a:xfrm>
            <a:off x="20" y="10"/>
            <a:ext cx="4003019" cy="3388883"/>
          </a:xfrm>
          <a:prstGeom prst="rect">
            <a:avLst/>
          </a:prstGeom>
        </p:spPr>
      </p:pic>
      <p:pic>
        <p:nvPicPr>
          <p:cNvPr id="11" name="Image 10" descr="Une image contenant herbe, arbre, plein air, ciel&#10;&#10;Le contenu généré par l’IA peut être incorrect.">
            <a:extLst>
              <a:ext uri="{FF2B5EF4-FFF2-40B4-BE49-F238E27FC236}">
                <a16:creationId xmlns:a16="http://schemas.microsoft.com/office/drawing/2014/main" id="{55732139-6BA7-7910-FE9C-6283E93CD5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837" r="2" b="15629"/>
          <a:stretch>
            <a:fillRect/>
          </a:stretch>
        </p:blipFill>
        <p:spPr>
          <a:xfrm>
            <a:off x="4094479" y="10"/>
            <a:ext cx="4014047" cy="3383270"/>
          </a:xfrm>
          <a:prstGeom prst="rect">
            <a:avLst/>
          </a:prstGeom>
        </p:spPr>
      </p:pic>
      <p:pic>
        <p:nvPicPr>
          <p:cNvPr id="13" name="Image 12" descr="Une image contenant plein air, ciel, herbe, nuage&#10;&#10;Le contenu généré par l’IA peut être incorrect.">
            <a:extLst>
              <a:ext uri="{FF2B5EF4-FFF2-40B4-BE49-F238E27FC236}">
                <a16:creationId xmlns:a16="http://schemas.microsoft.com/office/drawing/2014/main" id="{7D4299A2-8FBE-69A8-55A3-C5F972A1C5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541" r="12479" b="-3"/>
          <a:stretch>
            <a:fillRect/>
          </a:stretch>
        </p:blipFill>
        <p:spPr>
          <a:xfrm>
            <a:off x="8188960" y="10"/>
            <a:ext cx="4003039" cy="3383270"/>
          </a:xfrm>
          <a:prstGeom prst="rect">
            <a:avLst/>
          </a:prstGeom>
        </p:spPr>
      </p:pic>
      <p:pic>
        <p:nvPicPr>
          <p:cNvPr id="3" name="Image 2" descr="Une image contenant herbe, arbre, plein air, maison&#10;&#10;Le contenu généré par l’IA peut être incorrect.">
            <a:extLst>
              <a:ext uri="{FF2B5EF4-FFF2-40B4-BE49-F238E27FC236}">
                <a16:creationId xmlns:a16="http://schemas.microsoft.com/office/drawing/2014/main" id="{40B16C94-7AF2-8C32-C9D0-4943E85D26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18" r="16132" b="-4"/>
          <a:stretch>
            <a:fillRect/>
          </a:stretch>
        </p:blipFill>
        <p:spPr>
          <a:xfrm>
            <a:off x="20" y="3469102"/>
            <a:ext cx="4003019" cy="3388893"/>
          </a:xfrm>
          <a:prstGeom prst="rect">
            <a:avLst/>
          </a:prstGeom>
        </p:spPr>
      </p:pic>
      <p:pic>
        <p:nvPicPr>
          <p:cNvPr id="9" name="Image 8" descr="Une image contenant plein air, nuage, ciel, horizon&#10;&#10;Le contenu généré par l’IA peut être incorrect.">
            <a:extLst>
              <a:ext uri="{FF2B5EF4-FFF2-40B4-BE49-F238E27FC236}">
                <a16:creationId xmlns:a16="http://schemas.microsoft.com/office/drawing/2014/main" id="{0D97CAB9-50CE-FE81-BEA8-C71D23F12E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8683" r="27419"/>
          <a:stretch>
            <a:fillRect/>
          </a:stretch>
        </p:blipFill>
        <p:spPr>
          <a:xfrm>
            <a:off x="4094479" y="3469102"/>
            <a:ext cx="4014047" cy="3383280"/>
          </a:xfrm>
          <a:prstGeom prst="rect">
            <a:avLst/>
          </a:prstGeom>
        </p:spPr>
      </p:pic>
      <p:pic>
        <p:nvPicPr>
          <p:cNvPr id="5" name="Image 4" descr="Une image contenant plein air, bâtiment, arbre, herbe&#10;&#10;Le contenu généré par l’IA peut être incorrect.">
            <a:extLst>
              <a:ext uri="{FF2B5EF4-FFF2-40B4-BE49-F238E27FC236}">
                <a16:creationId xmlns:a16="http://schemas.microsoft.com/office/drawing/2014/main" id="{F498A05E-C20D-88BB-9AEB-4BD0595E86D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0178" b="-1"/>
          <a:stretch>
            <a:fillRect/>
          </a:stretch>
        </p:blipFill>
        <p:spPr>
          <a:xfrm>
            <a:off x="8199966" y="3469102"/>
            <a:ext cx="3992034" cy="338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80"/>
    </mc:Choice>
    <mc:Fallback>
      <p:transition spd="slow" advClick="0" advTm="1008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5CEE57D-6374-7E43-B1D5-4C17A3778135}"/>
              </a:ext>
            </a:extLst>
          </p:cNvPr>
          <p:cNvSpPr txBox="1"/>
          <p:nvPr/>
        </p:nvSpPr>
        <p:spPr>
          <a:xfrm>
            <a:off x="778476" y="181797"/>
            <a:ext cx="1055267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  <a:latin typeface="Avenir Book" panose="02000503020000020003" pitchFamily="2" charset="0"/>
              </a:rPr>
              <a:t>J’aimerais demander l’option « section européenne » </a:t>
            </a:r>
          </a:p>
          <a:p>
            <a:pPr algn="ctr"/>
            <a:r>
              <a:rPr lang="fr-FR" sz="3200" b="1" dirty="0">
                <a:solidFill>
                  <a:srgbClr val="C00000"/>
                </a:solidFill>
                <a:latin typeface="Avenir Book" panose="02000503020000020003" pitchFamily="2" charset="0"/>
              </a:rPr>
              <a:t>en classe de Seconde, comment dois-je faire ?</a:t>
            </a:r>
          </a:p>
          <a:p>
            <a:pPr algn="ctr"/>
            <a:endParaRPr lang="fr-FR" sz="3600" b="1" dirty="0">
              <a:solidFill>
                <a:srgbClr val="C00000"/>
              </a:solidFill>
              <a:latin typeface="Avenir Book" panose="02000503020000020003" pitchFamily="2" charset="0"/>
            </a:endParaRP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J’en informe mon 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professeur principal </a:t>
            </a: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de 3e</a:t>
            </a: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Je demande l’avis de 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mon professeur d’anglais </a:t>
            </a: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Je prépare une 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lettre de motivation en anglais</a:t>
            </a: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, avec mes mots, sans me faire corriger, pour expliquer ce qui me plait dans cette option.</a:t>
            </a: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Lorsque je viens m’inscrire au lycée Claude Bernard, je joins ma lettre de motivation au dossier d’inscription avec une copie de mes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 bulletins </a:t>
            </a: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de l’année de 3e.</a:t>
            </a:r>
          </a:p>
          <a:p>
            <a:endParaRPr lang="fr-FR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12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722"/>
    </mc:Choice>
    <mc:Fallback>
      <p:transition spd="slow" advClick="0" advTm="20722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6DCECE1-96AA-4541-8E87-250F41BA94B7}"/>
              </a:ext>
            </a:extLst>
          </p:cNvPr>
          <p:cNvSpPr txBox="1"/>
          <p:nvPr/>
        </p:nvSpPr>
        <p:spPr>
          <a:xfrm>
            <a:off x="395416" y="543697"/>
            <a:ext cx="1150414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2060"/>
                </a:solidFill>
                <a:latin typeface="Avenir Book" panose="02000503020000020003" pitchFamily="2" charset="0"/>
              </a:rPr>
              <a:t>Nous examinons les dossiers et sélectionnons les candidats au début du mois de juillet pour la rentrée suivante.</a:t>
            </a: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r>
              <a:rPr lang="fr-FR" sz="3200" b="1" dirty="0">
                <a:solidFill>
                  <a:srgbClr val="002060"/>
                </a:solidFill>
                <a:latin typeface="Avenir Book" panose="02000503020000020003" pitchFamily="2" charset="0"/>
              </a:rPr>
              <a:t>Nous faisons le choix d’ouvrir deux classes pour accueillir tous les élèves motivés.</a:t>
            </a:r>
          </a:p>
          <a:p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We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are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looking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forward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to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speaking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with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you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!</a:t>
            </a: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</p:txBody>
      </p:sp>
      <p:pic>
        <p:nvPicPr>
          <p:cNvPr id="3073" name="Picture 1" descr="page1image86398240">
            <a:extLst>
              <a:ext uri="{FF2B5EF4-FFF2-40B4-BE49-F238E27FC236}">
                <a16:creationId xmlns:a16="http://schemas.microsoft.com/office/drawing/2014/main" id="{98831F73-0651-9843-913F-DB7C8210F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102" y="4979773"/>
            <a:ext cx="2790455" cy="1535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86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1845"/>
    </mc:Choice>
    <mc:Fallback>
      <p:transition spd="slow" advClick="0" advTm="1184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9C92485-7FC5-3D43-B0F0-D1DD377D4039}"/>
              </a:ext>
            </a:extLst>
          </p:cNvPr>
          <p:cNvSpPr txBox="1"/>
          <p:nvPr/>
        </p:nvSpPr>
        <p:spPr>
          <a:xfrm>
            <a:off x="98854" y="247132"/>
            <a:ext cx="11986053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fr-FR" sz="2400" b="1" dirty="0">
                <a:solidFill>
                  <a:srgbClr val="0070C0"/>
                </a:solidFill>
                <a:latin typeface="Avenir Book" panose="02000503020000020003" pitchFamily="2" charset="0"/>
              </a:rPr>
              <a:t>Quel intérêt d’avoir un enseignement de DNL ? </a:t>
            </a:r>
          </a:p>
          <a:p>
            <a:endParaRPr lang="fr-FR" sz="2400" b="1" dirty="0">
              <a:solidFill>
                <a:srgbClr val="0070C0"/>
              </a:solidFill>
              <a:latin typeface="Avenir Book" panose="02000503020000020003" pitchFamily="2" charset="0"/>
            </a:endParaRPr>
          </a:p>
          <a:p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enseignement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compatible avec les autres options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 pour enrichir son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vocabulaire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l’ouverture culturelle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sur le monde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pratiquer davantage la langue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, en particulier à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l’oral</a:t>
            </a:r>
            <a:endParaRPr lang="fr-FR" sz="24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participer à des projets : un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voyage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alliant pratique de la langue et ouverture culturelle est organisé tous les deux ans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obtenir la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mention « section européenne »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sur le diplôme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atout pour </a:t>
            </a:r>
            <a:r>
              <a:rPr lang="fr-FR" sz="2400" b="1" dirty="0" err="1">
                <a:solidFill>
                  <a:srgbClr val="002060"/>
                </a:solidFill>
                <a:latin typeface="Avenir Book" panose="02000503020000020003" pitchFamily="2" charset="0"/>
              </a:rPr>
              <a:t>Parcoursup</a:t>
            </a:r>
            <a:endParaRPr lang="fr-FR" sz="24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dossier plus solide pour accéder à des dispositifs d’études à l’étranger type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Erasmus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.</a:t>
            </a:r>
          </a:p>
          <a:p>
            <a:pPr lvl="1"/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 </a:t>
            </a:r>
            <a:endParaRPr lang="fr-FR" sz="24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fr-FR" sz="2400" b="1" dirty="0">
                <a:solidFill>
                  <a:srgbClr val="0070C0"/>
                </a:solidFill>
                <a:latin typeface="Avenir Book" panose="02000503020000020003" pitchFamily="2" charset="0"/>
              </a:rPr>
              <a:t>Quelles attentes en DNL Histoire Géographie et SES ? </a:t>
            </a:r>
            <a:endParaRPr lang="fr-FR" sz="2400" dirty="0">
              <a:solidFill>
                <a:srgbClr val="0070C0"/>
              </a:solidFill>
              <a:latin typeface="Avenir Book" panose="02000503020000020003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un investissement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de l’élève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intérêt marqué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la discipline enseignée et la langue de la section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la pratique de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l’oral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.</a:t>
            </a:r>
          </a:p>
          <a:p>
            <a:endParaRPr lang="fr-FR" sz="28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2640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250" advClick="0" advTm="18471"/>
    </mc:Choice>
    <mc:Fallback>
      <p:transition spd="slow" advClick="0" advTm="1847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4A672E2-0CD4-B143-BB36-EECE11AFEFD6}"/>
              </a:ext>
            </a:extLst>
          </p:cNvPr>
          <p:cNvSpPr txBox="1"/>
          <p:nvPr/>
        </p:nvSpPr>
        <p:spPr>
          <a:xfrm>
            <a:off x="296563" y="64665"/>
            <a:ext cx="1171420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chemeClr val="accent5">
                    <a:lumMod val="75000"/>
                  </a:schemeClr>
                </a:solidFill>
                <a:latin typeface="Chalkduster" panose="03050602040202020205" pitchFamily="66" charset="77"/>
              </a:rPr>
              <a:t>OUR LAST TRIPS – HIGHLIGHTS</a:t>
            </a:r>
          </a:p>
          <a:p>
            <a:pPr algn="ctr"/>
            <a:endParaRPr lang="fr-FR" sz="3600" dirty="0">
              <a:solidFill>
                <a:schemeClr val="accent5">
                  <a:lumMod val="75000"/>
                </a:schemeClr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 err="1">
                <a:solidFill>
                  <a:srgbClr val="002060"/>
                </a:solidFill>
                <a:latin typeface="Chalkduster" panose="03050602040202020205" pitchFamily="66" charset="77"/>
              </a:rPr>
              <a:t>October</a:t>
            </a:r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 2019 </a:t>
            </a: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LONDON – BRISTOL – CARDIFF - BATH SALISBURY </a:t>
            </a:r>
          </a:p>
          <a:p>
            <a:pPr algn="ctr"/>
            <a:endParaRPr lang="fr-FR" sz="3600" dirty="0">
              <a:solidFill>
                <a:srgbClr val="002060"/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April 2022</a:t>
            </a: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AMSTERDAM – ROTTERDAM – BRUXELLES</a:t>
            </a:r>
          </a:p>
          <a:p>
            <a:pPr algn="ctr"/>
            <a:endParaRPr lang="fr-FR" sz="3600" dirty="0">
              <a:solidFill>
                <a:srgbClr val="002060"/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 err="1">
                <a:solidFill>
                  <a:srgbClr val="002060"/>
                </a:solidFill>
                <a:latin typeface="Chalkduster" panose="03050602040202020205" pitchFamily="66" charset="77"/>
              </a:rPr>
              <a:t>December</a:t>
            </a:r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 2023</a:t>
            </a: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LONDON</a:t>
            </a:r>
          </a:p>
        </p:txBody>
      </p:sp>
    </p:spTree>
    <p:extLst>
      <p:ext uri="{BB962C8B-B14F-4D97-AF65-F5344CB8AC3E}">
        <p14:creationId xmlns:p14="http://schemas.microsoft.com/office/powerpoint/2010/main" val="3264990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895"/>
    </mc:Choice>
    <mc:Fallback>
      <p:transition spd="slow" advClick="0" advTm="1089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18A882C-6877-EE4A-A160-4DBCC4C30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63" y="1804988"/>
            <a:ext cx="1697038" cy="306705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658E898-5C93-2C4F-9F52-72EF76744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4188" y="1804988"/>
            <a:ext cx="1697038" cy="30670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60218ED-7A5D-D046-95F1-BBE21E4FB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900" y="1804988"/>
            <a:ext cx="1852613" cy="30670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5B285C7-5AE2-4646-8ED9-458FDC18A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1804988"/>
            <a:ext cx="1271588" cy="6873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67C1ED2-CB21-1845-A4B7-3178498BE0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2557463"/>
            <a:ext cx="1271588" cy="231457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5816576-829A-5F46-AC59-B63903A389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3863" y="1804988"/>
            <a:ext cx="1271588" cy="68738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45FFA65-8F6E-284B-8190-753CDEA3B3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3863" y="2557463"/>
            <a:ext cx="1271588" cy="231457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FD2C87D-0D33-BA42-9DD3-34D780CEA3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3713" y="1804988"/>
            <a:ext cx="1543050" cy="216217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B166E5C-1E7A-6643-BA8A-BC90D2AFFE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83713" y="4033838"/>
            <a:ext cx="154305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52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250" advClick="0" advTm="10428"/>
    </mc:Choice>
    <mc:Fallback>
      <p:transition spd="slow" advClick="0" advTm="1042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A8D88FB-90F8-6A47-A8BE-69CDC2FD7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" y="0"/>
            <a:ext cx="12189708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983FECB-91DC-5C48-B2B9-C7B2F8A22132}"/>
              </a:ext>
            </a:extLst>
          </p:cNvPr>
          <p:cNvSpPr txBox="1"/>
          <p:nvPr/>
        </p:nvSpPr>
        <p:spPr>
          <a:xfrm>
            <a:off x="284205" y="185351"/>
            <a:ext cx="477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School</a:t>
            </a:r>
            <a:r>
              <a:rPr lang="fr-FR" b="1" dirty="0"/>
              <a:t> trip in London and Wales – </a:t>
            </a:r>
            <a:r>
              <a:rPr lang="fr-FR" b="1" dirty="0" err="1"/>
              <a:t>October</a:t>
            </a:r>
            <a:r>
              <a:rPr lang="fr-FR" b="1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286480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1"/>
    </mc:Choice>
    <mc:Fallback>
      <p:transition spd="slow" advClick="0" advTm="900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F94F22-980C-A147-B3E9-871063CD7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77838"/>
            <a:ext cx="3919538" cy="21701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5367D34-0DC2-AE44-B801-670E41C68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525" y="477838"/>
            <a:ext cx="3916363" cy="217011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7FD8D9E-AEDA-D245-96BA-A6C971D4B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24150"/>
            <a:ext cx="3917950" cy="217011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F5AE99D-4BA8-884E-BEC6-EBFAB198A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2938" y="2724150"/>
            <a:ext cx="3917950" cy="21701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185D7C8-AB4E-5547-AAAF-6F1F840C5E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972050"/>
            <a:ext cx="2562225" cy="140811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47D40FD-E64A-5E4C-8A34-6402AB9391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7213" y="4972050"/>
            <a:ext cx="2633663" cy="140811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8AF8FA2-04A3-074B-94F0-A221048C63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8663" y="4972050"/>
            <a:ext cx="2562225" cy="140811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34B8378-1422-824C-8D13-3E959A0C12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47088" y="477838"/>
            <a:ext cx="3287713" cy="590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68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969"/>
    </mc:Choice>
    <mc:Fallback>
      <p:transition spd="slow" advClick="0" advTm="696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78EDDD3-C548-48EF-B3CA-B290B1719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64D9939-EFE4-D648-A012-B310C1AD38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3660"/>
          <a:stretch/>
        </p:blipFill>
        <p:spPr>
          <a:xfrm>
            <a:off x="196731" y="166533"/>
            <a:ext cx="3809612" cy="652493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572401E-BE6C-2841-9F71-FA64F2AFFF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3351"/>
          <a:stretch/>
        </p:blipFill>
        <p:spPr>
          <a:xfrm>
            <a:off x="4196497" y="166533"/>
            <a:ext cx="3797618" cy="652493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4417F06-3772-774F-BFC4-E04A24D455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17" r="18747" b="-2"/>
          <a:stretch/>
        </p:blipFill>
        <p:spPr>
          <a:xfrm>
            <a:off x="8183346" y="166533"/>
            <a:ext cx="3822808" cy="316065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DFCA792-0366-274D-A556-327E2E29C9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436" r="12042" b="-2"/>
          <a:stretch/>
        </p:blipFill>
        <p:spPr>
          <a:xfrm>
            <a:off x="8183346" y="3506741"/>
            <a:ext cx="3822808" cy="318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5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406"/>
    </mc:Choice>
    <mc:Fallback>
      <p:transition spd="slow" advClick="0" advTm="740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5|1.5|1.3|1.2|1.3|3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628</Words>
  <Application>Microsoft Macintosh PowerPoint</Application>
  <PresentationFormat>Grand écran</PresentationFormat>
  <Paragraphs>81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4" baseType="lpstr">
      <vt:lpstr>American Typewriter</vt:lpstr>
      <vt:lpstr>Arial</vt:lpstr>
      <vt:lpstr>Avenir Book</vt:lpstr>
      <vt:lpstr>Bradley Hand ITC</vt:lpstr>
      <vt:lpstr>Calibri</vt:lpstr>
      <vt:lpstr>Calibri Light</vt:lpstr>
      <vt:lpstr>Chalkduster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Marilou Chanel</dc:creator>
  <cp:lastModifiedBy>Marilou Chanel</cp:lastModifiedBy>
  <cp:revision>20</cp:revision>
  <dcterms:created xsi:type="dcterms:W3CDTF">2021-02-03T10:07:58Z</dcterms:created>
  <dcterms:modified xsi:type="dcterms:W3CDTF">2026-02-24T13:42:01Z</dcterms:modified>
</cp:coreProperties>
</file>