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8" r:id="rId3"/>
    <p:sldId id="264" r:id="rId4"/>
    <p:sldId id="265" r:id="rId5"/>
    <p:sldId id="257" r:id="rId6"/>
    <p:sldId id="260" r:id="rId7"/>
    <p:sldId id="261" r:id="rId8"/>
    <p:sldId id="262" r:id="rId9"/>
    <p:sldId id="263" r:id="rId10"/>
    <p:sldId id="269" r:id="rId11"/>
    <p:sldId id="270" r:id="rId12"/>
    <p:sldId id="271" r:id="rId13"/>
    <p:sldId id="272" r:id="rId14"/>
    <p:sldId id="273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4" r:id="rId23"/>
    <p:sldId id="285" r:id="rId24"/>
    <p:sldId id="286" r:id="rId25"/>
    <p:sldId id="287" r:id="rId26"/>
    <p:sldId id="274" r:id="rId27"/>
    <p:sldId id="266" r:id="rId28"/>
    <p:sldId id="267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444"/>
  </p:normalViewPr>
  <p:slideViewPr>
    <p:cSldViewPr snapToGrid="0" snapToObjects="1">
      <p:cViewPr varScale="1">
        <p:scale>
          <a:sx n="102" d="100"/>
          <a:sy n="102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63A6D5-ABBC-CF41-8CBC-F139E44553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E8895E5-86E5-354A-A180-F0863A56E4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DB2DB3-763D-FE4C-89D5-85E50AA37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323E5-D6AD-D342-BEAA-C7E6D785B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243F31-51A2-254A-9CD8-E66DCE736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34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D3F828-9E56-2A4C-95EA-D55847132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8B5839-3C46-CC40-BE1A-EBDD0CC2CC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FF0222-89E3-774E-91B5-B4407A9A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6E3FA9-92ED-044B-9AA1-E92E36F10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9F7953-3426-1543-B89C-7FFB4F31F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72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FE123CD-5815-4A46-9C82-526AB6908E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593C1F9-F2D7-C043-A643-AA36246D12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76AFBB-9F13-9C4F-AC1A-81C250A3A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C982F1-C8C5-1E4D-B62E-0A9FB05E7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FE39D9-5B7C-934F-ABC6-C95C9260F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07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482DA4-E761-174A-90EE-ECEE41B12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461516-E010-6440-A13B-82BD5F8CE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BDA8AE-CA3C-9D48-9FF5-E13EDDF07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FCDB4A-0718-0A49-A7E4-231558C83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1C7F89-8E20-7843-ACBA-41D17BCF8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318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248038-5952-C54F-9BAD-3BA62D4D1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E0DAA2-3C44-354E-8F52-ECB1A2D81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E96549-AC4D-514C-B978-E3E3BDFBA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2A3514-934F-DE41-8820-FD6EC9460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5B48B5-56EC-AC4E-8720-C116ADCFE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137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A6E1EB-4075-C248-ADEE-C7E1BD46B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6477E4-3337-F04A-9C8D-3018AE019D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EEFF071-6679-1446-96EC-A2A774EAF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77018EB-E1F3-9840-BE9A-F26570287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E9F0E4-F0E2-4048-A15F-ACC4F81FA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37A41E-B06A-DA45-811E-3880F4EC8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322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4DA661-ED4D-9345-A61B-6B8524C7B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EB18A8-E690-D84B-A0FE-43E86F8BF8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B996D09-9FC6-E64F-9B3C-3D95F0B393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2F79B3F-6F13-B04F-BF8B-89BA24AD77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DC24F6B-5F9C-BC44-9005-93B73A8D92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724DAFC-6BD9-DD49-8C46-B87B150DF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8A7A2DF-917C-8347-A077-51EF87A8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CF7A37C-51B9-FC47-A074-8014E91F4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75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7F91C3-E294-0544-A27F-2FE84CCB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FD15D96-DFD8-3C4D-A209-4ED3497E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E96597B-390C-EF4F-803E-C890E2D32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06CF5E8-F1EC-3C42-84C1-823A54EBC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859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4C6093-60A2-124D-B70D-7EB683629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39D0560-8A27-9B4A-A15C-537ADE6C1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3BC2871-6033-F547-BA9A-B4E81C583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43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20D014-5273-1B4B-B6E6-577F0596D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CB7B957-F5F8-0E42-AA97-944947BE4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4045F0F-6F23-7648-A02C-03884D4F8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DF1AA1B-5082-CC4B-854D-A5EB4C673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14E71D1-2DB0-F442-9566-C0ED38E39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989FC83-A9DA-9244-B251-CE5D9748E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701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A61FD6-E255-6840-A14A-0565243A0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380419B-8DE7-804B-A089-B877B0533F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AC69E50-13A7-0844-A019-400341566B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2551C23-754C-C44F-8D0E-6995E0A4A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8A4D9E7-1C91-464D-8444-1110BED7F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6E4244-A290-C549-8643-6FE2605B5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965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5C20C3A-34FC-2744-A823-005F929AE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A8C771-556F-E642-AB16-14FFE0B58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1BD96E-5690-3E4A-A57D-98FC062BE9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5544E-C5B4-2346-AA1A-9AFDC6C3FB64}" type="datetimeFigureOut">
              <a:rPr lang="fr-FR" smtClean="0"/>
              <a:t>15/02/2025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7A4F02-48C8-5041-B4F0-7A92A244E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791830-B00B-6B48-AEFF-1AE63AEE9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3314C-D712-1E41-8300-8416DE6178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370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96BE96B-7751-EC4F-A445-3EFD87469B20}"/>
              </a:ext>
            </a:extLst>
          </p:cNvPr>
          <p:cNvSpPr txBox="1"/>
          <p:nvPr/>
        </p:nvSpPr>
        <p:spPr>
          <a:xfrm>
            <a:off x="864973" y="222418"/>
            <a:ext cx="105279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2060"/>
                </a:solidFill>
                <a:latin typeface="Avenir Book" panose="02000503020000020003" pitchFamily="2" charset="0"/>
              </a:rPr>
              <a:t>SECTION EUROPÉENNE ANGLAIS au LYCÉE  CLAUDE BERNARD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B5F8608-B1A4-7F4F-ABDF-47AA4F1CC01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903841"/>
            <a:ext cx="6326659" cy="304135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170D3D7-4BB5-EC4C-985A-ABE43C8C39D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154" y="2767917"/>
            <a:ext cx="5647038" cy="3305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572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ciel, extérieur, eau, cité&#10;&#10;Description générée automatiquement">
            <a:extLst>
              <a:ext uri="{FF2B5EF4-FFF2-40B4-BE49-F238E27FC236}">
                <a16:creationId xmlns:a16="http://schemas.microsoft.com/office/drawing/2014/main" id="{E588D902-843E-7947-A8DA-464D9D79AE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97"/>
          <a:stretch/>
        </p:blipFill>
        <p:spPr>
          <a:xfrm>
            <a:off x="20" y="10"/>
            <a:ext cx="6095980" cy="3428990"/>
          </a:xfrm>
          <a:prstGeom prst="rect">
            <a:avLst/>
          </a:prstGeom>
        </p:spPr>
      </p:pic>
      <p:pic>
        <p:nvPicPr>
          <p:cNvPr id="4" name="Image 3" descr="Une image contenant eau, extérieur, ciel, rivière&#10;&#10;Description générée automatiquement">
            <a:extLst>
              <a:ext uri="{FF2B5EF4-FFF2-40B4-BE49-F238E27FC236}">
                <a16:creationId xmlns:a16="http://schemas.microsoft.com/office/drawing/2014/main" id="{76BC7E1C-5FBB-8A43-A5AC-AA04CAC45D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910" r="-2" b="21505"/>
          <a:stretch/>
        </p:blipFill>
        <p:spPr>
          <a:xfrm>
            <a:off x="6096000" y="10"/>
            <a:ext cx="6096000" cy="3428990"/>
          </a:xfrm>
          <a:prstGeom prst="rect">
            <a:avLst/>
          </a:prstGeom>
        </p:spPr>
      </p:pic>
      <p:pic>
        <p:nvPicPr>
          <p:cNvPr id="6" name="Image 5" descr="Une image contenant bâtiment, ciel, extérieur, vieux&#10;&#10;Description générée automatiquement">
            <a:extLst>
              <a:ext uri="{FF2B5EF4-FFF2-40B4-BE49-F238E27FC236}">
                <a16:creationId xmlns:a16="http://schemas.microsoft.com/office/drawing/2014/main" id="{3C37EA65-E91A-BB46-BCBA-66A485EB32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224" b="12025"/>
          <a:stretch/>
        </p:blipFill>
        <p:spPr>
          <a:xfrm>
            <a:off x="20" y="3429000"/>
            <a:ext cx="6095980" cy="3429000"/>
          </a:xfrm>
          <a:prstGeom prst="rect">
            <a:avLst/>
          </a:prstGeom>
        </p:spPr>
      </p:pic>
      <p:pic>
        <p:nvPicPr>
          <p:cNvPr id="8" name="Image 7" descr="Une image contenant texte, ciel, extérieur, terrain&#10;&#10;Description générée automatiquement">
            <a:extLst>
              <a:ext uri="{FF2B5EF4-FFF2-40B4-BE49-F238E27FC236}">
                <a16:creationId xmlns:a16="http://schemas.microsoft.com/office/drawing/2014/main" id="{7296697E-7F14-3043-B2E7-D9B4C72DC2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733" r="13713" b="2"/>
          <a:stretch/>
        </p:blipFill>
        <p:spPr>
          <a:xfrm>
            <a:off x="6096000" y="3429000"/>
            <a:ext cx="6096000" cy="3429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0FCFAD6-9ED6-4F4B-B8ED-15C49DEE68B4}"/>
              </a:ext>
            </a:extLst>
          </p:cNvPr>
          <p:cNvSpPr txBox="1"/>
          <p:nvPr/>
        </p:nvSpPr>
        <p:spPr>
          <a:xfrm>
            <a:off x="4286858" y="2761554"/>
            <a:ext cx="3618284" cy="1345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2022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Amsterdam, Rotterdam and </a:t>
            </a:r>
            <a:r>
              <a:rPr lang="en-US" sz="28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Bruxelles</a:t>
            </a:r>
            <a:endParaRPr lang="en-US" sz="2800" kern="1200" dirty="0">
              <a:solidFill>
                <a:srgbClr val="08080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Frame 16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092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1" name="Image 10" descr="Une image contenant texte, extérieur&#10;&#10;Description générée automatiquement">
            <a:extLst>
              <a:ext uri="{FF2B5EF4-FFF2-40B4-BE49-F238E27FC236}">
                <a16:creationId xmlns:a16="http://schemas.microsoft.com/office/drawing/2014/main" id="{4C8E8107-838D-1FDF-E57D-E48F53EB8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360" r="2" b="2"/>
          <a:stretch/>
        </p:blipFill>
        <p:spPr>
          <a:xfrm rot="5400000">
            <a:off x="-1164375" y="1531559"/>
            <a:ext cx="6517096" cy="3794884"/>
          </a:xfrm>
          <a:prstGeom prst="rect">
            <a:avLst/>
          </a:prstGeom>
        </p:spPr>
      </p:pic>
      <p:pic>
        <p:nvPicPr>
          <p:cNvPr id="9" name="Image 8" descr="Une image contenant intérieur, appareil&#10;&#10;Description générée automatiquement">
            <a:extLst>
              <a:ext uri="{FF2B5EF4-FFF2-40B4-BE49-F238E27FC236}">
                <a16:creationId xmlns:a16="http://schemas.microsoft.com/office/drawing/2014/main" id="{84D8F84B-BEA1-443B-ECC8-3812B45202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119" r="1625" b="2"/>
          <a:stretch/>
        </p:blipFill>
        <p:spPr>
          <a:xfrm rot="5400000">
            <a:off x="4509226" y="-159714"/>
            <a:ext cx="3176540" cy="3826711"/>
          </a:xfrm>
          <a:prstGeom prst="rect">
            <a:avLst/>
          </a:prstGeom>
        </p:spPr>
      </p:pic>
      <p:pic>
        <p:nvPicPr>
          <p:cNvPr id="19" name="Image 18" descr="Une image contenant extérieur, eau, bâtiment, ciel&#10;&#10;Description générée automatiquement">
            <a:extLst>
              <a:ext uri="{FF2B5EF4-FFF2-40B4-BE49-F238E27FC236}">
                <a16:creationId xmlns:a16="http://schemas.microsoft.com/office/drawing/2014/main" id="{6FA1DF0A-B17A-B66A-C16F-C73D768517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25" r="2" b="33713"/>
          <a:stretch/>
        </p:blipFill>
        <p:spPr>
          <a:xfrm>
            <a:off x="8193992" y="159910"/>
            <a:ext cx="3826711" cy="3181966"/>
          </a:xfrm>
          <a:prstGeom prst="rect">
            <a:avLst/>
          </a:prstGeom>
        </p:spPr>
      </p:pic>
      <p:pic>
        <p:nvPicPr>
          <p:cNvPr id="3" name="Image 2" descr="Une image contenant extérieur, rue&#10;&#10;Description générée automatiquement">
            <a:extLst>
              <a:ext uri="{FF2B5EF4-FFF2-40B4-BE49-F238E27FC236}">
                <a16:creationId xmlns:a16="http://schemas.microsoft.com/office/drawing/2014/main" id="{68B47C7B-BCB6-44FB-8F4E-0C746F8DB4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2" r="37427" b="2"/>
          <a:stretch/>
        </p:blipFill>
        <p:spPr>
          <a:xfrm rot="5400000">
            <a:off x="4509839" y="3186535"/>
            <a:ext cx="3175314" cy="3826711"/>
          </a:xfrm>
          <a:prstGeom prst="rect">
            <a:avLst/>
          </a:prstGeom>
        </p:spPr>
      </p:pic>
      <p:pic>
        <p:nvPicPr>
          <p:cNvPr id="5" name="Image 4" descr="Une image contenant texte, guitare&#10;&#10;Description générée automatiquement">
            <a:extLst>
              <a:ext uri="{FF2B5EF4-FFF2-40B4-BE49-F238E27FC236}">
                <a16:creationId xmlns:a16="http://schemas.microsoft.com/office/drawing/2014/main" id="{535FD234-83DF-01CE-70E1-586CB2EB70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33" r="31413" b="2"/>
          <a:stretch/>
        </p:blipFill>
        <p:spPr>
          <a:xfrm rot="5400000">
            <a:off x="8516556" y="3183401"/>
            <a:ext cx="3181582" cy="382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27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BF494AE6-A88C-448B-B1B7-80259E6F4F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E903ACB-B829-2F72-49E1-A224F70F49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4" r="22568" b="-1"/>
          <a:stretch/>
        </p:blipFill>
        <p:spPr>
          <a:xfrm rot="5400000">
            <a:off x="353043" y="290423"/>
            <a:ext cx="3021406" cy="308402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34B2B1B-0F3C-5EDB-662A-E3034868D7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22" r="11826" b="-1"/>
          <a:stretch/>
        </p:blipFill>
        <p:spPr>
          <a:xfrm rot="5400000">
            <a:off x="470770" y="3365817"/>
            <a:ext cx="2785952" cy="308402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C5B57C6-9426-DDE9-5BBD-726D9FF6E3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18" r="2" b="4920"/>
          <a:stretch/>
        </p:blipFill>
        <p:spPr>
          <a:xfrm rot="5400000">
            <a:off x="2630374" y="1289645"/>
            <a:ext cx="5979074" cy="404325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D73482E-92A7-F9AC-895D-54A97AA116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9995"/>
          <a:stretch/>
        </p:blipFill>
        <p:spPr>
          <a:xfrm rot="5400000">
            <a:off x="6862626" y="1293169"/>
            <a:ext cx="5979074" cy="403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599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texte, personne, intérieur, groupe&#10;&#10;Description générée automatiquement">
            <a:extLst>
              <a:ext uri="{FF2B5EF4-FFF2-40B4-BE49-F238E27FC236}">
                <a16:creationId xmlns:a16="http://schemas.microsoft.com/office/drawing/2014/main" id="{C618583E-7983-8C24-BF1D-0B3C837803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14" r="4047" b="2"/>
          <a:stretch/>
        </p:blipFill>
        <p:spPr>
          <a:xfrm>
            <a:off x="196731" y="170453"/>
            <a:ext cx="3794884" cy="6517096"/>
          </a:xfrm>
          <a:prstGeom prst="rect">
            <a:avLst/>
          </a:prstGeom>
        </p:spPr>
      </p:pic>
      <p:pic>
        <p:nvPicPr>
          <p:cNvPr id="9" name="Image 8" descr="Une image contenant personne, extérieur, ciel, gens&#10;&#10;Description générée automatiquement">
            <a:extLst>
              <a:ext uri="{FF2B5EF4-FFF2-40B4-BE49-F238E27FC236}">
                <a16:creationId xmlns:a16="http://schemas.microsoft.com/office/drawing/2014/main" id="{42ECA3F5-40C4-1235-81DC-742AF9E392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645" b="-4"/>
          <a:stretch/>
        </p:blipFill>
        <p:spPr>
          <a:xfrm>
            <a:off x="4184141" y="165371"/>
            <a:ext cx="3826711" cy="3176540"/>
          </a:xfrm>
          <a:prstGeom prst="rect">
            <a:avLst/>
          </a:prstGeom>
        </p:spPr>
      </p:pic>
      <p:pic>
        <p:nvPicPr>
          <p:cNvPr id="7" name="Image 6" descr="Une image contenant texte, capture d’écran, personne&#10;&#10;Description générée automatiquement">
            <a:extLst>
              <a:ext uri="{FF2B5EF4-FFF2-40B4-BE49-F238E27FC236}">
                <a16:creationId xmlns:a16="http://schemas.microsoft.com/office/drawing/2014/main" id="{6316834E-5047-E3E9-DF5D-A88841AEE6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241" r="2" b="1397"/>
          <a:stretch/>
        </p:blipFill>
        <p:spPr>
          <a:xfrm>
            <a:off x="8193992" y="159910"/>
            <a:ext cx="3826711" cy="3181966"/>
          </a:xfrm>
          <a:prstGeom prst="rect">
            <a:avLst/>
          </a:prstGeom>
        </p:spPr>
      </p:pic>
      <p:pic>
        <p:nvPicPr>
          <p:cNvPr id="5" name="Image 4" descr="Une image contenant personne, intérieur&#10;&#10;Description générée automatiquement">
            <a:extLst>
              <a:ext uri="{FF2B5EF4-FFF2-40B4-BE49-F238E27FC236}">
                <a16:creationId xmlns:a16="http://schemas.microsoft.com/office/drawing/2014/main" id="{C277F2A0-5526-8725-1026-102D49864F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7766" r="2" b="2"/>
          <a:stretch/>
        </p:blipFill>
        <p:spPr>
          <a:xfrm>
            <a:off x="4184141" y="3512234"/>
            <a:ext cx="3826711" cy="3175314"/>
          </a:xfrm>
          <a:prstGeom prst="rect">
            <a:avLst/>
          </a:prstGeom>
        </p:spPr>
      </p:pic>
      <p:pic>
        <p:nvPicPr>
          <p:cNvPr id="11" name="Image 10" descr="Une image contenant personne, ciel, extérieur, posant&#10;&#10;Description générée automatiquement">
            <a:extLst>
              <a:ext uri="{FF2B5EF4-FFF2-40B4-BE49-F238E27FC236}">
                <a16:creationId xmlns:a16="http://schemas.microsoft.com/office/drawing/2014/main" id="{8A0AB82A-8463-4B72-D72F-0566D3C783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" b="8638"/>
          <a:stretch/>
        </p:blipFill>
        <p:spPr>
          <a:xfrm>
            <a:off x="8193992" y="3505966"/>
            <a:ext cx="3826711" cy="318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922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habits, personne, véhicule, bus&#10;&#10;Description générée automatiquement">
            <a:extLst>
              <a:ext uri="{FF2B5EF4-FFF2-40B4-BE49-F238E27FC236}">
                <a16:creationId xmlns:a16="http://schemas.microsoft.com/office/drawing/2014/main" id="{61E21F79-CB31-1F3A-9C4C-ED91115810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08" b="2400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2A6C4169-5159-343F-866C-EBE08FAFE22F}"/>
              </a:ext>
            </a:extLst>
          </p:cNvPr>
          <p:cNvSpPr txBox="1"/>
          <p:nvPr/>
        </p:nvSpPr>
        <p:spPr>
          <a:xfrm>
            <a:off x="3795381" y="137787"/>
            <a:ext cx="3239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latin typeface="American Typewriter" panose="02090604020004020304" pitchFamily="18" charset="77"/>
              </a:rPr>
              <a:t>LONDON 2023</a:t>
            </a:r>
          </a:p>
        </p:txBody>
      </p:sp>
    </p:spTree>
    <p:extLst>
      <p:ext uri="{BB962C8B-B14F-4D97-AF65-F5344CB8AC3E}">
        <p14:creationId xmlns:p14="http://schemas.microsoft.com/office/powerpoint/2010/main" val="2982205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lein air, ciel, nuage, personnes&#10;&#10;Description générée automatiquement">
            <a:extLst>
              <a:ext uri="{FF2B5EF4-FFF2-40B4-BE49-F238E27FC236}">
                <a16:creationId xmlns:a16="http://schemas.microsoft.com/office/drawing/2014/main" id="{A59DE854-E8B3-CFE8-C857-200FEC8A4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2" name="Image 1" descr="Une image contenant habits, personne, plein air, chaussures&#10;&#10;Description générée automatiquement">
            <a:extLst>
              <a:ext uri="{FF2B5EF4-FFF2-40B4-BE49-F238E27FC236}">
                <a16:creationId xmlns:a16="http://schemas.microsoft.com/office/drawing/2014/main" id="{778215B8-6B5C-2D71-A773-2FD294167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025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76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Visage humain, habits, personne, intérieur&#10;&#10;Description générée automatiquement">
            <a:extLst>
              <a:ext uri="{FF2B5EF4-FFF2-40B4-BE49-F238E27FC236}">
                <a16:creationId xmlns:a16="http://schemas.microsoft.com/office/drawing/2014/main" id="{29CC2299-A4D6-454A-CE07-59E9A273D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" y="413359"/>
            <a:ext cx="7772400" cy="5829300"/>
          </a:xfrm>
          <a:prstGeom prst="rect">
            <a:avLst/>
          </a:prstGeom>
        </p:spPr>
      </p:pic>
      <p:pic>
        <p:nvPicPr>
          <p:cNvPr id="11" name="Image 10" descr="Une image contenant nourriture, produits de boulangerie, pain, dessert&#10;&#10;Description générée automatiquement">
            <a:extLst>
              <a:ext uri="{FF2B5EF4-FFF2-40B4-BE49-F238E27FC236}">
                <a16:creationId xmlns:a16="http://schemas.microsoft.com/office/drawing/2014/main" id="{FDE84B9B-A2CF-B1E9-2951-5F14AF548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7471" y="118997"/>
            <a:ext cx="4965004" cy="662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828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habits, chaussures, plein air, personne&#10;&#10;Description générée automatiquement">
            <a:extLst>
              <a:ext uri="{FF2B5EF4-FFF2-40B4-BE49-F238E27FC236}">
                <a16:creationId xmlns:a16="http://schemas.microsoft.com/office/drawing/2014/main" id="{D5342540-12DC-8DE0-51EC-ABAB8F35E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115" y="0"/>
            <a:ext cx="9233770" cy="692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149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Une image contenant habits, personne, homme, femme&#10;&#10;Description générée automatiquement">
            <a:extLst>
              <a:ext uri="{FF2B5EF4-FFF2-40B4-BE49-F238E27FC236}">
                <a16:creationId xmlns:a16="http://schemas.microsoft.com/office/drawing/2014/main" id="{64443E6D-3057-D0DC-632F-F866B45B9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75" y="0"/>
            <a:ext cx="5143500" cy="6858000"/>
          </a:xfrm>
          <a:prstGeom prst="rect">
            <a:avLst/>
          </a:prstGeom>
        </p:spPr>
      </p:pic>
      <p:pic>
        <p:nvPicPr>
          <p:cNvPr id="17" name="Image 16" descr="Une image contenant habits, personne, veste, Visage humain&#10;&#10;Description générée automatiquement">
            <a:extLst>
              <a:ext uri="{FF2B5EF4-FFF2-40B4-BE49-F238E27FC236}">
                <a16:creationId xmlns:a16="http://schemas.microsoft.com/office/drawing/2014/main" id="{3AAE7F20-01A0-EB16-9E32-27307319C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408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558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 descr="Une image contenant galerie, habits, peinture, mur&#10;&#10;Description générée automatiquement">
            <a:extLst>
              <a:ext uri="{FF2B5EF4-FFF2-40B4-BE49-F238E27FC236}">
                <a16:creationId xmlns:a16="http://schemas.microsoft.com/office/drawing/2014/main" id="{E4D2E8AB-45B5-0FE4-743E-B00136CB4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504" y="0"/>
            <a:ext cx="9131474" cy="684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58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1CE700D0-544E-DC4C-9AD7-C58BE1000CE8}"/>
              </a:ext>
            </a:extLst>
          </p:cNvPr>
          <p:cNvSpPr txBox="1"/>
          <p:nvPr/>
        </p:nvSpPr>
        <p:spPr>
          <a:xfrm>
            <a:off x="543697" y="568411"/>
            <a:ext cx="111581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002060"/>
                </a:solidFill>
                <a:latin typeface="Avenir Book" panose="02000503020000020003" pitchFamily="2" charset="0"/>
              </a:rPr>
              <a:t>Une véritable section européenne </a:t>
            </a:r>
          </a:p>
          <a:p>
            <a:pPr algn="ctr"/>
            <a:endParaRPr lang="fr-FR" sz="40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Avenir Book" panose="02000503020000020003" pitchFamily="2" charset="0"/>
              </a:rPr>
              <a:t>1 heure de DNL par semaine</a:t>
            </a:r>
          </a:p>
          <a:p>
            <a:pPr algn="ctr"/>
            <a:r>
              <a:rPr lang="fr-FR" sz="4000" b="1" dirty="0">
                <a:solidFill>
                  <a:srgbClr val="002060"/>
                </a:solidFill>
                <a:latin typeface="Avenir Book" panose="02000503020000020003" pitchFamily="2" charset="0"/>
              </a:rPr>
              <a:t>+</a:t>
            </a:r>
          </a:p>
          <a:p>
            <a:pPr algn="ctr"/>
            <a:r>
              <a:rPr lang="fr-FR" sz="4000" b="1" dirty="0">
                <a:solidFill>
                  <a:srgbClr val="C00000"/>
                </a:solidFill>
                <a:latin typeface="Avenir Book" panose="02000503020000020003" pitchFamily="2" charset="0"/>
              </a:rPr>
              <a:t>1 renforcement en langue</a:t>
            </a:r>
          </a:p>
        </p:txBody>
      </p:sp>
    </p:spTree>
    <p:extLst>
      <p:ext uri="{BB962C8B-B14F-4D97-AF65-F5344CB8AC3E}">
        <p14:creationId xmlns:p14="http://schemas.microsoft.com/office/powerpoint/2010/main" val="22794134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habits, Visage humain, personne, homme&#10;&#10;Description générée automatiquement">
            <a:extLst>
              <a:ext uri="{FF2B5EF4-FFF2-40B4-BE49-F238E27FC236}">
                <a16:creationId xmlns:a16="http://schemas.microsoft.com/office/drawing/2014/main" id="{0C2C5786-57B6-C2E8-65CE-9CDE4822E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53" y="0"/>
            <a:ext cx="5143500" cy="6858000"/>
          </a:xfrm>
          <a:prstGeom prst="rect">
            <a:avLst/>
          </a:prstGeom>
        </p:spPr>
      </p:pic>
      <p:pic>
        <p:nvPicPr>
          <p:cNvPr id="25" name="Image 24" descr="Une image contenant habits, personne, chaussures, Visage humain&#10;&#10;Description générée automatiquement">
            <a:extLst>
              <a:ext uri="{FF2B5EF4-FFF2-40B4-BE49-F238E27FC236}">
                <a16:creationId xmlns:a16="http://schemas.microsoft.com/office/drawing/2014/main" id="{D9294632-644D-7210-5B58-A1DF7A66A4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7667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79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Une image contenant habits, personne, Visage humain, chaussures&#10;&#10;Description générée automatiquement">
            <a:extLst>
              <a:ext uri="{FF2B5EF4-FFF2-40B4-BE49-F238E27FC236}">
                <a16:creationId xmlns:a16="http://schemas.microsoft.com/office/drawing/2014/main" id="{53194591-3657-AE0D-7607-4FB42B296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34" y="0"/>
            <a:ext cx="5143500" cy="6858000"/>
          </a:xfrm>
          <a:prstGeom prst="rect">
            <a:avLst/>
          </a:prstGeom>
        </p:spPr>
      </p:pic>
      <p:pic>
        <p:nvPicPr>
          <p:cNvPr id="18" name="Image 17" descr="Une image contenant habits, Visage humain, personne, veste&#10;&#10;Description générée automatiquement">
            <a:extLst>
              <a:ext uri="{FF2B5EF4-FFF2-40B4-BE49-F238E27FC236}">
                <a16:creationId xmlns:a16="http://schemas.microsoft.com/office/drawing/2014/main" id="{0EE2A624-1824-5305-C2E1-1BE1C548C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468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062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cabine téléphonique, habits, Visage humain, bâtiment&#10;&#10;Description générée automatiquement">
            <a:extLst>
              <a:ext uri="{FF2B5EF4-FFF2-40B4-BE49-F238E27FC236}">
                <a16:creationId xmlns:a16="http://schemas.microsoft.com/office/drawing/2014/main" id="{00F6E8ED-7DEB-F834-F02E-318BFF422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5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23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Image 7" descr="Une image contenant ciel, plein air, personne, personnes&#10;&#10;Description générée automatiquement">
            <a:extLst>
              <a:ext uri="{FF2B5EF4-FFF2-40B4-BE49-F238E27FC236}">
                <a16:creationId xmlns:a16="http://schemas.microsoft.com/office/drawing/2014/main" id="{04D7B8A7-7331-02A2-0E66-9C19890E98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51" b="8663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803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0CCAACE-815D-4A79-875A-B7EFC28F7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habits, chaussures, jeans, homme&#10;&#10;Description générée automatiquement">
            <a:extLst>
              <a:ext uri="{FF2B5EF4-FFF2-40B4-BE49-F238E27FC236}">
                <a16:creationId xmlns:a16="http://schemas.microsoft.com/office/drawing/2014/main" id="{D9FFD4CF-7A92-1E2F-1C78-2CA1B611A4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625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pic>
        <p:nvPicPr>
          <p:cNvPr id="4" name="Image 3" descr="Une image contenant habits, chaussures, peinture, personne&#10;&#10;Description générée automatiquement">
            <a:extLst>
              <a:ext uri="{FF2B5EF4-FFF2-40B4-BE49-F238E27FC236}">
                <a16:creationId xmlns:a16="http://schemas.microsoft.com/office/drawing/2014/main" id="{A92FD4E5-3B61-DFF4-6A49-AF2A8F6148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94" b="1343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2126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plein air, habits, personne, ciel&#10;&#10;Description générée automatiquement">
            <a:extLst>
              <a:ext uri="{FF2B5EF4-FFF2-40B4-BE49-F238E27FC236}">
                <a16:creationId xmlns:a16="http://schemas.microsoft.com/office/drawing/2014/main" id="{598AD7D5-FE33-44C5-7C6E-B7BB1676DD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049" b="10965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664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personne, habits, Visage humain, scène&#10;&#10;Description générée automatiquement">
            <a:extLst>
              <a:ext uri="{FF2B5EF4-FFF2-40B4-BE49-F238E27FC236}">
                <a16:creationId xmlns:a16="http://schemas.microsoft.com/office/drawing/2014/main" id="{C9D53BB5-69D1-3D53-325E-C30426B746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014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483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5CEE57D-6374-7E43-B1D5-4C17A3778135}"/>
              </a:ext>
            </a:extLst>
          </p:cNvPr>
          <p:cNvSpPr txBox="1"/>
          <p:nvPr/>
        </p:nvSpPr>
        <p:spPr>
          <a:xfrm>
            <a:off x="778476" y="181797"/>
            <a:ext cx="1055267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  <a:latin typeface="Avenir Book" panose="02000503020000020003" pitchFamily="2" charset="0"/>
              </a:rPr>
              <a:t>J’aimerais demander l’option « section européenne » </a:t>
            </a:r>
          </a:p>
          <a:p>
            <a:pPr algn="ctr"/>
            <a:r>
              <a:rPr lang="fr-FR" sz="3200" b="1" dirty="0">
                <a:solidFill>
                  <a:srgbClr val="C00000"/>
                </a:solidFill>
                <a:latin typeface="Avenir Book" panose="02000503020000020003" pitchFamily="2" charset="0"/>
              </a:rPr>
              <a:t>en classe de Seconde, comment dois-je faire ?</a:t>
            </a:r>
          </a:p>
          <a:p>
            <a:pPr algn="ctr"/>
            <a:endParaRPr lang="fr-FR" sz="3600" b="1" dirty="0">
              <a:solidFill>
                <a:srgbClr val="C00000"/>
              </a:solidFill>
              <a:latin typeface="Avenir Book" panose="02000503020000020003" pitchFamily="2" charset="0"/>
            </a:endParaRPr>
          </a:p>
          <a:p>
            <a:pPr marL="571500" indent="-571500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J’en informe mon </a:t>
            </a:r>
            <a:r>
              <a:rPr lang="fr-FR" sz="4000" b="1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professeur principal </a:t>
            </a: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de 3e</a:t>
            </a:r>
          </a:p>
          <a:p>
            <a:pPr marL="571500" indent="-571500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Je demande l’avis de </a:t>
            </a:r>
            <a:r>
              <a:rPr lang="fr-FR" sz="4000" b="1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mon professeur d’anglais </a:t>
            </a:r>
          </a:p>
          <a:p>
            <a:pPr marL="571500" indent="-571500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Je prépare une </a:t>
            </a:r>
            <a:r>
              <a:rPr lang="fr-FR" sz="4000" b="1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lettre de motivation en anglais</a:t>
            </a: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, avec mes mots, sans me faire corriger, pour expliquer ce qui me plait dans cette option.</a:t>
            </a:r>
          </a:p>
          <a:p>
            <a:pPr marL="571500" indent="-571500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Lorsque je viens m’inscrire au lycée Claude Bernard, je joins ma lettre de motivation au dossier d’inscription avec une copie de mes</a:t>
            </a:r>
            <a:r>
              <a:rPr lang="fr-FR" sz="4000" b="1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 bulletins </a:t>
            </a:r>
            <a:r>
              <a:rPr lang="fr-FR" sz="4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de l’année de 3e.</a:t>
            </a:r>
          </a:p>
          <a:p>
            <a:endParaRPr lang="fr-FR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6124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6DCECE1-96AA-4541-8E87-250F41BA94B7}"/>
              </a:ext>
            </a:extLst>
          </p:cNvPr>
          <p:cNvSpPr txBox="1"/>
          <p:nvPr/>
        </p:nvSpPr>
        <p:spPr>
          <a:xfrm>
            <a:off x="395416" y="543697"/>
            <a:ext cx="1150414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2060"/>
                </a:solidFill>
                <a:latin typeface="Avenir Book" panose="02000503020000020003" pitchFamily="2" charset="0"/>
              </a:rPr>
              <a:t>Nous examinons les dossiers et sélectionnons les candidats au début du mois de juillet pour la rentrée suivante.</a:t>
            </a:r>
          </a:p>
          <a:p>
            <a:pPr algn="ctr"/>
            <a:endParaRPr lang="fr-FR" sz="32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algn="ctr"/>
            <a:r>
              <a:rPr lang="fr-FR" sz="3200" b="1" dirty="0">
                <a:solidFill>
                  <a:srgbClr val="002060"/>
                </a:solidFill>
                <a:latin typeface="Avenir Book" panose="02000503020000020003" pitchFamily="2" charset="0"/>
              </a:rPr>
              <a:t>Nous faisons le choix d’ouvrir deux classes pour accueillir tous les élèves motivés.</a:t>
            </a:r>
          </a:p>
          <a:p>
            <a:endParaRPr lang="fr-FR" sz="32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algn="ctr"/>
            <a:endParaRPr lang="fr-FR" sz="32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algn="ctr"/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We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are </a:t>
            </a:r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looking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</a:t>
            </a:r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forward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to </a:t>
            </a:r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speaking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</a:t>
            </a:r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with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</a:t>
            </a:r>
            <a:r>
              <a:rPr lang="fr-FR" sz="4000" b="1" dirty="0" err="1">
                <a:solidFill>
                  <a:srgbClr val="0070C0"/>
                </a:solidFill>
                <a:latin typeface="Bradley Hand ITC" panose="03070402050302030203" pitchFamily="66" charset="77"/>
              </a:rPr>
              <a:t>you</a:t>
            </a:r>
            <a:r>
              <a:rPr lang="fr-FR" sz="4000" b="1" dirty="0">
                <a:solidFill>
                  <a:srgbClr val="0070C0"/>
                </a:solidFill>
                <a:latin typeface="Bradley Hand ITC" panose="03070402050302030203" pitchFamily="66" charset="77"/>
              </a:rPr>
              <a:t> !</a:t>
            </a:r>
          </a:p>
          <a:p>
            <a:pPr algn="ctr"/>
            <a:endParaRPr lang="fr-FR" sz="3200" b="1" dirty="0">
              <a:solidFill>
                <a:srgbClr val="002060"/>
              </a:solidFill>
              <a:latin typeface="Avenir Book" panose="02000503020000020003" pitchFamily="2" charset="0"/>
            </a:endParaRPr>
          </a:p>
        </p:txBody>
      </p:sp>
      <p:pic>
        <p:nvPicPr>
          <p:cNvPr id="3073" name="Picture 1" descr="page1image86398240">
            <a:extLst>
              <a:ext uri="{FF2B5EF4-FFF2-40B4-BE49-F238E27FC236}">
                <a16:creationId xmlns:a16="http://schemas.microsoft.com/office/drawing/2014/main" id="{98831F73-0651-9843-913F-DB7C8210F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9102" y="4979773"/>
            <a:ext cx="2790455" cy="1535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868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9C92485-7FC5-3D43-B0F0-D1DD377D4039}"/>
              </a:ext>
            </a:extLst>
          </p:cNvPr>
          <p:cNvSpPr txBox="1"/>
          <p:nvPr/>
        </p:nvSpPr>
        <p:spPr>
          <a:xfrm>
            <a:off x="1" y="-1"/>
            <a:ext cx="12192000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C00000"/>
                </a:solidFill>
                <a:latin typeface="Avenir Book" panose="02000503020000020003" pitchFamily="2" charset="0"/>
              </a:rPr>
              <a:t>LA DNL (Discipline Non Linguistique), une discipline qui n’est pas de l’anglais, mais qui est enseignée en anglais.</a:t>
            </a:r>
          </a:p>
          <a:p>
            <a:pPr algn="ctr"/>
            <a:r>
              <a:rPr lang="fr-FR" sz="2800" b="1" dirty="0">
                <a:solidFill>
                  <a:srgbClr val="C00000"/>
                </a:solidFill>
                <a:latin typeface="Avenir Book" panose="02000503020000020003" pitchFamily="2" charset="0"/>
              </a:rPr>
              <a:t>C’est une autre manière de faire de l’anglais. </a:t>
            </a:r>
          </a:p>
          <a:p>
            <a:pPr algn="ctr"/>
            <a:endParaRPr lang="fr-FR" sz="32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fr-FR" sz="2600" b="1" dirty="0">
                <a:solidFill>
                  <a:srgbClr val="002060"/>
                </a:solidFill>
                <a:latin typeface="Avenir Book" panose="02000503020000020003" pitchFamily="2" charset="0"/>
              </a:rPr>
              <a:t>Qu’est-ce que la DNL (Discipline Non Linguistique) ?</a:t>
            </a:r>
          </a:p>
          <a:p>
            <a:pPr marL="457200" indent="-457200">
              <a:buFont typeface="Wingdings" pitchFamily="2" charset="2"/>
              <a:buChar char="Ø"/>
            </a:pPr>
            <a:endParaRPr lang="fr-FR" sz="2600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-En classes de Seconde et Première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un semestre </a:t>
            </a:r>
            <a:r>
              <a:rPr lang="fr-FR" sz="2600" b="1" dirty="0">
                <a:solidFill>
                  <a:srgbClr val="002060"/>
                </a:solidFill>
                <a:latin typeface="Avenir Book" panose="02000503020000020003" pitchFamily="2" charset="0"/>
              </a:rPr>
              <a:t>d’histoire, de géographie ou d’enseignement moral et civique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un semestre de </a:t>
            </a:r>
            <a:r>
              <a:rPr lang="fr-FR" sz="2600" b="1" dirty="0">
                <a:solidFill>
                  <a:srgbClr val="002060"/>
                </a:solidFill>
                <a:latin typeface="Avenir Book" panose="02000503020000020003" pitchFamily="2" charset="0"/>
              </a:rPr>
              <a:t>Sciences économiques et sociales,</a:t>
            </a:r>
          </a:p>
          <a:p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adaptant et approfondissant un thème du programme enseigné en anglais.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sz="2600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-En classe de Terminale 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600" b="1" dirty="0">
                <a:solidFill>
                  <a:srgbClr val="002060"/>
                </a:solidFill>
                <a:latin typeface="Avenir Book" panose="02000503020000020003" pitchFamily="2" charset="0"/>
              </a:rPr>
              <a:t>un examen final : oral de 20 mn </a:t>
            </a:r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(commentaire de documents : 10 mn et entretien : 10 mn)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2060"/>
                </a:solidFill>
                <a:latin typeface="Avenir Book" panose="02000503020000020003" pitchFamily="2" charset="0"/>
              </a:rPr>
              <a:t>Ouvert à ceux qui ont suivi l’enseignement de DNL en Première et Terminale au moins, portant sur les thèmes étudiés durant l’année de Terminale.</a:t>
            </a:r>
          </a:p>
          <a:p>
            <a:endParaRPr lang="fr-FR" sz="3200" b="1" dirty="0">
              <a:solidFill>
                <a:srgbClr val="002060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6680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9C92485-7FC5-3D43-B0F0-D1DD377D4039}"/>
              </a:ext>
            </a:extLst>
          </p:cNvPr>
          <p:cNvSpPr txBox="1"/>
          <p:nvPr/>
        </p:nvSpPr>
        <p:spPr>
          <a:xfrm>
            <a:off x="98854" y="247132"/>
            <a:ext cx="11986053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fr-FR" sz="2400" b="1" dirty="0">
                <a:solidFill>
                  <a:srgbClr val="0070C0"/>
                </a:solidFill>
                <a:latin typeface="Avenir Book" panose="02000503020000020003" pitchFamily="2" charset="0"/>
              </a:rPr>
              <a:t>Quel intérêt d’avoir un enseignement de DNL ? </a:t>
            </a:r>
          </a:p>
          <a:p>
            <a:endParaRPr lang="fr-FR" sz="2400" b="1" dirty="0">
              <a:solidFill>
                <a:srgbClr val="0070C0"/>
              </a:solidFill>
              <a:latin typeface="Avenir Book" panose="02000503020000020003" pitchFamily="2" charset="0"/>
            </a:endParaRPr>
          </a:p>
          <a:p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Un enseignement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compatible avec les autres options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 pour enrichir son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vocabulaire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pour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l’ouverture culturelle 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sur le monde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pour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pratiquer davantage la langue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, en particulier à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l’oral</a:t>
            </a:r>
            <a:endParaRPr lang="fr-FR" sz="2400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pour participer à des projets : un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voyage 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alliant pratique de la langue et ouverture culturelle est organisé tous les deux ans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pour obtenir la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mention « section européenne » 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sur le diplôme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un atout pour </a:t>
            </a:r>
            <a:r>
              <a:rPr lang="fr-FR" sz="2400" b="1" dirty="0" err="1">
                <a:solidFill>
                  <a:srgbClr val="002060"/>
                </a:solidFill>
                <a:latin typeface="Avenir Book" panose="02000503020000020003" pitchFamily="2" charset="0"/>
              </a:rPr>
              <a:t>Parcoursup</a:t>
            </a:r>
            <a:endParaRPr lang="fr-FR" sz="24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Un dossier plus solide pour accéder à des dispositifs d’études à l’étranger type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Erasmus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.</a:t>
            </a:r>
          </a:p>
          <a:p>
            <a:pPr lvl="1"/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 </a:t>
            </a:r>
            <a:endParaRPr lang="fr-FR" sz="2400" b="1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fr-FR" sz="2400" b="1" dirty="0">
                <a:solidFill>
                  <a:srgbClr val="0070C0"/>
                </a:solidFill>
                <a:latin typeface="Avenir Book" panose="02000503020000020003" pitchFamily="2" charset="0"/>
              </a:rPr>
              <a:t>Quelles attentes en DNL Histoire Géographie et SES ? </a:t>
            </a:r>
            <a:endParaRPr lang="fr-FR" sz="2400" dirty="0">
              <a:solidFill>
                <a:srgbClr val="0070C0"/>
              </a:solidFill>
              <a:latin typeface="Avenir Book" panose="02000503020000020003" pitchFamily="2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un investissement 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de l’élève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un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intérêt marqué 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pour la discipline enseignée et la langue de la section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la pratique de </a:t>
            </a:r>
            <a:r>
              <a:rPr lang="fr-FR" sz="2400" b="1" dirty="0">
                <a:solidFill>
                  <a:srgbClr val="002060"/>
                </a:solidFill>
                <a:latin typeface="Avenir Book" panose="02000503020000020003" pitchFamily="2" charset="0"/>
              </a:rPr>
              <a:t>l’oral</a:t>
            </a:r>
            <a:r>
              <a:rPr lang="fr-FR" sz="2400" dirty="0">
                <a:solidFill>
                  <a:srgbClr val="002060"/>
                </a:solidFill>
                <a:latin typeface="Avenir Book" panose="02000503020000020003" pitchFamily="2" charset="0"/>
              </a:rPr>
              <a:t>.</a:t>
            </a:r>
          </a:p>
          <a:p>
            <a:endParaRPr lang="fr-FR" sz="2800" dirty="0">
              <a:solidFill>
                <a:srgbClr val="002060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2640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54A672E2-0CD4-B143-BB36-EECE11AFEFD6}"/>
              </a:ext>
            </a:extLst>
          </p:cNvPr>
          <p:cNvSpPr txBox="1"/>
          <p:nvPr/>
        </p:nvSpPr>
        <p:spPr>
          <a:xfrm>
            <a:off x="296563" y="64665"/>
            <a:ext cx="1171420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chemeClr val="accent5">
                    <a:lumMod val="75000"/>
                  </a:schemeClr>
                </a:solidFill>
                <a:latin typeface="Chalkduster" panose="03050602040202020205" pitchFamily="66" charset="77"/>
              </a:rPr>
              <a:t>OUR LAST TRIPS – HIGHLIGHTS</a:t>
            </a:r>
          </a:p>
          <a:p>
            <a:pPr algn="ctr"/>
            <a:endParaRPr lang="fr-FR" sz="3600" dirty="0">
              <a:solidFill>
                <a:schemeClr val="accent5">
                  <a:lumMod val="75000"/>
                </a:schemeClr>
              </a:solidFill>
              <a:latin typeface="Chalkduster" panose="03050602040202020205" pitchFamily="66" charset="77"/>
            </a:endParaRPr>
          </a:p>
          <a:p>
            <a:pPr algn="ctr"/>
            <a:r>
              <a:rPr lang="fr-FR" sz="3600" dirty="0" err="1">
                <a:solidFill>
                  <a:srgbClr val="002060"/>
                </a:solidFill>
                <a:latin typeface="Chalkduster" panose="03050602040202020205" pitchFamily="66" charset="77"/>
              </a:rPr>
              <a:t>October</a:t>
            </a:r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 2019 </a:t>
            </a:r>
          </a:p>
          <a:p>
            <a:pPr algn="ctr"/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LONDON – BRISTOL – CARDIFF - BATH SALISBURY </a:t>
            </a:r>
          </a:p>
          <a:p>
            <a:pPr algn="ctr"/>
            <a:endParaRPr lang="fr-FR" sz="3600" dirty="0">
              <a:solidFill>
                <a:srgbClr val="002060"/>
              </a:solidFill>
              <a:latin typeface="Chalkduster" panose="03050602040202020205" pitchFamily="66" charset="77"/>
            </a:endParaRPr>
          </a:p>
          <a:p>
            <a:pPr algn="ctr"/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April 2022</a:t>
            </a:r>
          </a:p>
          <a:p>
            <a:pPr algn="ctr"/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AMSTERDAM – ROTTERDAM – BRUXELLES</a:t>
            </a:r>
          </a:p>
          <a:p>
            <a:pPr algn="ctr"/>
            <a:endParaRPr lang="fr-FR" sz="3600" dirty="0">
              <a:solidFill>
                <a:srgbClr val="002060"/>
              </a:solidFill>
              <a:latin typeface="Chalkduster" panose="03050602040202020205" pitchFamily="66" charset="77"/>
            </a:endParaRPr>
          </a:p>
          <a:p>
            <a:pPr algn="ctr"/>
            <a:r>
              <a:rPr lang="fr-FR" sz="3600" dirty="0" err="1">
                <a:solidFill>
                  <a:srgbClr val="002060"/>
                </a:solidFill>
                <a:latin typeface="Chalkduster" panose="03050602040202020205" pitchFamily="66" charset="77"/>
              </a:rPr>
              <a:t>December</a:t>
            </a:r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 2023</a:t>
            </a:r>
          </a:p>
          <a:p>
            <a:pPr algn="ctr"/>
            <a:r>
              <a:rPr lang="fr-FR" sz="3600" dirty="0">
                <a:solidFill>
                  <a:srgbClr val="002060"/>
                </a:solidFill>
                <a:latin typeface="Chalkduster" panose="03050602040202020205" pitchFamily="66" charset="77"/>
              </a:rPr>
              <a:t>LONDON</a:t>
            </a:r>
          </a:p>
        </p:txBody>
      </p:sp>
    </p:spTree>
    <p:extLst>
      <p:ext uri="{BB962C8B-B14F-4D97-AF65-F5344CB8AC3E}">
        <p14:creationId xmlns:p14="http://schemas.microsoft.com/office/powerpoint/2010/main" val="3264990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18A882C-6877-EE4A-A160-4DBCC4C30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063" y="1804988"/>
            <a:ext cx="1697038" cy="306705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658E898-5C93-2C4F-9F52-72EF76744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4188" y="1804988"/>
            <a:ext cx="1697038" cy="306705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60218ED-7A5D-D046-95F1-BBE21E4FB4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900" y="1804988"/>
            <a:ext cx="1852613" cy="306705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5B285C7-5AE2-4646-8ED9-458FDC18A1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1804988"/>
            <a:ext cx="1271588" cy="68738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67C1ED2-CB21-1845-A4B7-3178498BE0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600" y="2557463"/>
            <a:ext cx="1271588" cy="231457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5816576-829A-5F46-AC59-B63903A389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3863" y="1804988"/>
            <a:ext cx="1271588" cy="68738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45FFA65-8F6E-284B-8190-753CDEA3B3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43863" y="2557463"/>
            <a:ext cx="1271588" cy="231457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FD2C87D-0D33-BA42-9DD3-34D780CEA3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83713" y="1804988"/>
            <a:ext cx="1543050" cy="216217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B166E5C-1E7A-6643-BA8A-BC90D2AFFE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83713" y="4033838"/>
            <a:ext cx="154305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852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A8D88FB-90F8-6A47-A8BE-69CDC2FD7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" y="0"/>
            <a:ext cx="12189708" cy="6858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983FECB-91DC-5C48-B2B9-C7B2F8A22132}"/>
              </a:ext>
            </a:extLst>
          </p:cNvPr>
          <p:cNvSpPr txBox="1"/>
          <p:nvPr/>
        </p:nvSpPr>
        <p:spPr>
          <a:xfrm>
            <a:off x="284205" y="185351"/>
            <a:ext cx="4770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School</a:t>
            </a:r>
            <a:r>
              <a:rPr lang="fr-FR" b="1" dirty="0"/>
              <a:t> trip in London and Wales – </a:t>
            </a:r>
            <a:r>
              <a:rPr lang="fr-FR" b="1" dirty="0" err="1"/>
              <a:t>October</a:t>
            </a:r>
            <a:r>
              <a:rPr lang="fr-FR" b="1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2864807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3F94F22-980C-A147-B3E9-871063CD7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77838"/>
            <a:ext cx="3919538" cy="217011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5367D34-0DC2-AE44-B801-670E41C68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4525" y="477838"/>
            <a:ext cx="3916363" cy="217011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7FD8D9E-AEDA-D245-96BA-A6C971D4B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724150"/>
            <a:ext cx="3917950" cy="217011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F5AE99D-4BA8-884E-BEC6-EBFAB198A5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2938" y="2724150"/>
            <a:ext cx="3917950" cy="217011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185D7C8-AB4E-5547-AAAF-6F1F840C5E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972050"/>
            <a:ext cx="2562225" cy="140811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47D40FD-E64A-5E4C-8A34-6402AB9391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7213" y="4972050"/>
            <a:ext cx="2633663" cy="140811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8AF8FA2-04A3-074B-94F0-A221048C63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8663" y="4972050"/>
            <a:ext cx="2562225" cy="140811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34B8378-1422-824C-8D13-3E959A0C12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47088" y="477838"/>
            <a:ext cx="3287713" cy="590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368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78EDDD3-C548-48EF-B3CA-B290B1719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64D9939-EFE4-D648-A012-B310C1AD38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3660"/>
          <a:stretch/>
        </p:blipFill>
        <p:spPr>
          <a:xfrm>
            <a:off x="196731" y="166533"/>
            <a:ext cx="3809612" cy="652493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572401E-BE6C-2841-9F71-FA64F2AFFF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" b="3351"/>
          <a:stretch/>
        </p:blipFill>
        <p:spPr>
          <a:xfrm>
            <a:off x="4196497" y="166533"/>
            <a:ext cx="3797618" cy="652493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4417F06-3772-774F-BFC4-E04A24D455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17" r="18747" b="-2"/>
          <a:stretch/>
        </p:blipFill>
        <p:spPr>
          <a:xfrm>
            <a:off x="8183346" y="166533"/>
            <a:ext cx="3822808" cy="316065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DFCA792-0366-274D-A556-327E2E29C9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436" r="12042" b="-2"/>
          <a:stretch/>
        </p:blipFill>
        <p:spPr>
          <a:xfrm>
            <a:off x="8183346" y="3506741"/>
            <a:ext cx="3822808" cy="318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0526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445</Words>
  <Application>Microsoft Macintosh PowerPoint</Application>
  <PresentationFormat>Grand écran</PresentationFormat>
  <Paragraphs>61</Paragraphs>
  <Slides>28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7" baseType="lpstr">
      <vt:lpstr>American Typewriter</vt:lpstr>
      <vt:lpstr>Arial</vt:lpstr>
      <vt:lpstr>Avenir Book</vt:lpstr>
      <vt:lpstr>Bradley Hand ITC</vt:lpstr>
      <vt:lpstr>Calibri</vt:lpstr>
      <vt:lpstr>Calibri Light</vt:lpstr>
      <vt:lpstr>Chalkduster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Marilou Chanel</dc:creator>
  <cp:lastModifiedBy>Marilou CHANEL</cp:lastModifiedBy>
  <cp:revision>19</cp:revision>
  <dcterms:created xsi:type="dcterms:W3CDTF">2021-02-03T10:07:58Z</dcterms:created>
  <dcterms:modified xsi:type="dcterms:W3CDTF">2025-02-15T10:52:00Z</dcterms:modified>
</cp:coreProperties>
</file>