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5" r:id="rId2"/>
    <p:sldId id="257" r:id="rId3"/>
    <p:sldId id="258" r:id="rId4"/>
    <p:sldId id="259" r:id="rId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1" autoAdjust="0"/>
    <p:restoredTop sz="94660"/>
  </p:normalViewPr>
  <p:slideViewPr>
    <p:cSldViewPr>
      <p:cViewPr>
        <p:scale>
          <a:sx n="76" d="100"/>
          <a:sy n="76" d="100"/>
        </p:scale>
        <p:origin x="-2010" y="-73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fr-FR" smtClean="0"/>
              <a:t>Modifiez le style du titre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8" name="Slide Number Placeholder 7"/>
          <p:cNvSpPr>
            <a:spLocks noGrp="1"/>
          </p:cNvSpPr>
          <p:nvPr>
            <p:ph type="sldNum" sz="quarter" idx="11"/>
          </p:nvPr>
        </p:nvSpPr>
        <p:spPr/>
        <p:txBody>
          <a:bodyPr/>
          <a:lstStyle/>
          <a:p>
            <a:fld id="{CB7A8377-E4D5-40D0-AD92-50FE2C676BCB}" type="slidenum">
              <a:rPr lang="fr-FR" smtClean="0"/>
              <a:pPr/>
              <a:t>‹N°›</a:t>
            </a:fld>
            <a:endParaRPr lang="fr-FR" dirty="0"/>
          </a:p>
        </p:txBody>
      </p:sp>
      <p:sp>
        <p:nvSpPr>
          <p:cNvPr id="9" name="Footer Placeholder 8"/>
          <p:cNvSpPr>
            <a:spLocks noGrp="1"/>
          </p:cNvSpPr>
          <p:nvPr>
            <p:ph type="ftr" sz="quarter" idx="12"/>
          </p:nvPr>
        </p:nvSpPr>
        <p:spPr/>
        <p:txBody>
          <a:bodyPr/>
          <a:lstStyle/>
          <a:p>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fr-FR" smtClean="0"/>
              <a:t>Modifiez le style du titre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B7A8377-E4D5-40D0-AD92-50FE2C676BCB}" type="slidenum">
              <a:rPr lang="fr-FR" smtClean="0"/>
              <a:pPr/>
              <a:t>‹N°›</a:t>
            </a:fld>
            <a:endParaRPr lang="fr-FR"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5" name="Date Placeholder 4"/>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CB7A8377-E4D5-40D0-AD92-50FE2C676BCB}" type="slidenum">
              <a:rPr lang="fr-FR" smtClean="0"/>
              <a:pPr/>
              <a:t>‹N°›</a:t>
            </a:fld>
            <a:endParaRPr lang="fr-FR" dirty="0"/>
          </a:p>
        </p:txBody>
      </p:sp>
      <p:sp>
        <p:nvSpPr>
          <p:cNvPr id="9" name="Content Placeholder 8"/>
          <p:cNvSpPr>
            <a:spLocks noGrp="1"/>
          </p:cNvSpPr>
          <p:nvPr>
            <p:ph sz="quarter" idx="13"/>
          </p:nvPr>
        </p:nvSpPr>
        <p:spPr>
          <a:xfrm>
            <a:off x="365760" y="1600200"/>
            <a:ext cx="4041648" cy="452628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CB7A8377-E4D5-40D0-AD92-50FE2C676BCB}" type="slidenum">
              <a:rPr lang="fr-FR" smtClean="0"/>
              <a:pPr/>
              <a:t>‹N°›</a:t>
            </a:fld>
            <a:endParaRPr lang="fr-FR" dirty="0"/>
          </a:p>
        </p:txBody>
      </p:sp>
      <p:sp>
        <p:nvSpPr>
          <p:cNvPr id="11" name="Content Placeholder 10"/>
          <p:cNvSpPr>
            <a:spLocks noGrp="1"/>
          </p:cNvSpPr>
          <p:nvPr>
            <p:ph sz="quarter" idx="13"/>
          </p:nvPr>
        </p:nvSpPr>
        <p:spPr>
          <a:xfrm>
            <a:off x="457200" y="2212848"/>
            <a:ext cx="4041648" cy="391363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fr-FR" smtClean="0"/>
              <a:t>Modifiez le style du titre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fr-FR" smtClean="0"/>
              <a:t>Modifiez le style du titre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701F8E84-09B4-41A1-B502-49123C09CFF8}" type="datetimeFigureOut">
              <a:rPr lang="fr-FR" smtClean="0"/>
              <a:pPr/>
              <a:t>28/02/2023</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CB7A8377-E4D5-40D0-AD92-50FE2C676BCB}"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01F8E84-09B4-41A1-B502-49123C09CFF8}" type="datetimeFigureOut">
              <a:rPr lang="fr-FR" smtClean="0"/>
              <a:pPr/>
              <a:t>28/02/2023</a:t>
            </a:fld>
            <a:endParaRPr lang="fr-FR"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fr-FR"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B7A8377-E4D5-40D0-AD92-50FE2C676BCB}" type="slidenum">
              <a:rPr lang="fr-FR" smtClean="0"/>
              <a:pPr/>
              <a:t>‹N°›</a:t>
            </a:fld>
            <a:endParaRPr lang="fr-FR"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0484" y="548680"/>
            <a:ext cx="7067961" cy="923330"/>
          </a:xfrm>
          <a:prstGeom prst="rect">
            <a:avLst/>
          </a:prstGeom>
          <a:noFill/>
        </p:spPr>
        <p:txBody>
          <a:bodyPr wrap="none" lIns="91440" tIns="45720" rIns="91440" bIns="45720">
            <a:spAutoFit/>
          </a:bodyPr>
          <a:lstStyle/>
          <a:p>
            <a:pPr algn="ct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anose="030F0702030302020204" pitchFamily="66" charset="0"/>
              </a:rPr>
              <a:t>3ème </a:t>
            </a:r>
            <a:r>
              <a:rPr lang="en-US" sz="5400" b="1" i="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anose="030F0702030302020204" pitchFamily="66" charset="0"/>
              </a:rPr>
              <a:t>Prépa</a:t>
            </a: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anose="030F0702030302020204" pitchFamily="66" charset="0"/>
              </a:rPr>
              <a:t>-Métiers</a:t>
            </a:r>
            <a:endParaRPr lang="en-US" sz="5400" b="1" i="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anose="030F0702030302020204" pitchFamily="66" charset="0"/>
            </a:endParaRPr>
          </a:p>
        </p:txBody>
      </p:sp>
      <p:sp>
        <p:nvSpPr>
          <p:cNvPr id="6" name="TextBox 5"/>
          <p:cNvSpPr txBox="1"/>
          <p:nvPr/>
        </p:nvSpPr>
        <p:spPr>
          <a:xfrm>
            <a:off x="683568" y="2348880"/>
            <a:ext cx="7848872" cy="1938992"/>
          </a:xfrm>
          <a:prstGeom prst="rect">
            <a:avLst/>
          </a:prstGeom>
          <a:noFill/>
        </p:spPr>
        <p:txBody>
          <a:bodyPr wrap="square" rtlCol="0">
            <a:spAutoFit/>
          </a:bodyPr>
          <a:lstStyle/>
          <a:p>
            <a:pPr algn="just"/>
            <a:r>
              <a:rPr lang="fr-FR" sz="2400" b="1" i="1" dirty="0" smtClean="0">
                <a:latin typeface="Comic Sans MS" panose="030F0702030302020204" pitchFamily="66" charset="0"/>
              </a:rPr>
              <a:t>C’est une classe qui s’adresse aux élèves issus de 4</a:t>
            </a:r>
            <a:r>
              <a:rPr lang="fr-FR" sz="2400" b="1" i="1" baseline="30000" dirty="0" smtClean="0">
                <a:latin typeface="Comic Sans MS" panose="030F0702030302020204" pitchFamily="66" charset="0"/>
              </a:rPr>
              <a:t>ème</a:t>
            </a:r>
            <a:r>
              <a:rPr lang="fr-FR" sz="2400" b="1" i="1" dirty="0" smtClean="0">
                <a:latin typeface="Comic Sans MS" panose="030F0702030302020204" pitchFamily="66" charset="0"/>
              </a:rPr>
              <a:t> qui ont rencontré des difficultés dans leur parcours scolaire</a:t>
            </a:r>
            <a:r>
              <a:rPr lang="fr-FR" sz="2400" b="1" i="1" dirty="0" smtClean="0">
                <a:latin typeface="Comic Sans MS" panose="030F0702030302020204" pitchFamily="66" charset="0"/>
              </a:rPr>
              <a:t>.</a:t>
            </a:r>
          </a:p>
          <a:p>
            <a:pPr algn="just"/>
            <a:endParaRPr lang="fr-FR" sz="2400" b="1" i="1" dirty="0" smtClean="0">
              <a:latin typeface="Comic Sans MS" panose="030F0702030302020204" pitchFamily="66" charset="0"/>
            </a:endParaRPr>
          </a:p>
          <a:p>
            <a:pPr algn="just"/>
            <a:endParaRPr lang="fr-FR" sz="2400" b="1" i="1" dirty="0">
              <a:latin typeface="Comic Sans MS" panose="030F0702030302020204" pitchFamily="66" charset="0"/>
            </a:endParaRPr>
          </a:p>
        </p:txBody>
      </p:sp>
      <p:pic>
        <p:nvPicPr>
          <p:cNvPr id="7" name="Picture 6" descr="LogoBleu-Vi"/>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40206" y="5846014"/>
            <a:ext cx="1603794" cy="1011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p:cNvSpPr/>
          <p:nvPr/>
        </p:nvSpPr>
        <p:spPr>
          <a:xfrm>
            <a:off x="714348" y="3786190"/>
            <a:ext cx="7858180" cy="1938992"/>
          </a:xfrm>
          <a:prstGeom prst="rect">
            <a:avLst/>
          </a:prstGeom>
        </p:spPr>
        <p:txBody>
          <a:bodyPr wrap="square">
            <a:spAutoFit/>
          </a:bodyPr>
          <a:lstStyle/>
          <a:p>
            <a:pPr algn="just"/>
            <a:r>
              <a:rPr lang="fr-FR" sz="2400" b="1" dirty="0" smtClean="0">
                <a:latin typeface="Comic Sans MS" pitchFamily="66" charset="0"/>
              </a:rPr>
              <a:t>Il s'agit de </a:t>
            </a:r>
            <a:r>
              <a:rPr lang="fr-FR" sz="2400" b="1" dirty="0" smtClean="0">
                <a:latin typeface="Comic Sans MS" pitchFamily="66" charset="0"/>
              </a:rPr>
              <a:t>proposer à ces </a:t>
            </a:r>
            <a:r>
              <a:rPr lang="fr-FR" sz="2400" b="1" dirty="0" smtClean="0">
                <a:latin typeface="Comic Sans MS" pitchFamily="66" charset="0"/>
              </a:rPr>
              <a:t>élèves </a:t>
            </a:r>
            <a:r>
              <a:rPr lang="fr-FR" sz="2400" b="1" dirty="0" smtClean="0">
                <a:latin typeface="Comic Sans MS" pitchFamily="66" charset="0"/>
              </a:rPr>
              <a:t>un </a:t>
            </a:r>
            <a:r>
              <a:rPr lang="fr-FR" sz="2400" b="1" dirty="0" smtClean="0">
                <a:latin typeface="Comic Sans MS" pitchFamily="66" charset="0"/>
              </a:rPr>
              <a:t>ensemble d'environnements professionnels et de les </a:t>
            </a:r>
            <a:r>
              <a:rPr lang="fr-FR" sz="2400" b="1" dirty="0" smtClean="0">
                <a:latin typeface="Comic Sans MS" pitchFamily="66" charset="0"/>
              </a:rPr>
              <a:t>accompagner </a:t>
            </a:r>
            <a:r>
              <a:rPr lang="fr-FR" sz="2400" b="1" dirty="0" smtClean="0">
                <a:latin typeface="Comic Sans MS" pitchFamily="66" charset="0"/>
              </a:rPr>
              <a:t>dans la poursuite de l'élaboration de leur projet d'orientation en particulier vers la voie professionnelle ou par l'apprentissage</a:t>
            </a:r>
            <a:endParaRPr lang="fr-FR" sz="2400" b="1" dirty="0">
              <a:latin typeface="Comic Sans MS" pitchFamily="66" charset="0"/>
            </a:endParaRPr>
          </a:p>
        </p:txBody>
      </p:sp>
    </p:spTree>
    <p:extLst>
      <p:ext uri="{BB962C8B-B14F-4D97-AF65-F5344CB8AC3E}">
        <p14:creationId xmlns="" xmlns:p14="http://schemas.microsoft.com/office/powerpoint/2010/main" val="9152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Bleu-Vi"/>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40206" y="5846014"/>
            <a:ext cx="1603794" cy="1011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1331640" y="404664"/>
            <a:ext cx="6552728" cy="584775"/>
          </a:xfrm>
          <a:prstGeom prst="rect">
            <a:avLst/>
          </a:prstGeom>
          <a:noFill/>
        </p:spPr>
        <p:txBody>
          <a:bodyPr wrap="square" rtlCol="0">
            <a:spAutoFit/>
          </a:bodyPr>
          <a:lstStyle/>
          <a:p>
            <a:pPr algn="ctr"/>
            <a:r>
              <a:rPr lang="fr-FR" sz="3200" b="1" i="1" dirty="0" smtClean="0">
                <a:latin typeface="Comic Sans MS" panose="030F0702030302020204" pitchFamily="66" charset="0"/>
              </a:rPr>
              <a:t>LES OBJECTIFS</a:t>
            </a:r>
            <a:endParaRPr lang="fr-FR" sz="3200" b="1" i="1" dirty="0">
              <a:latin typeface="Comic Sans MS" panose="030F0702030302020204" pitchFamily="66" charset="0"/>
            </a:endParaRPr>
          </a:p>
        </p:txBody>
      </p:sp>
      <p:sp>
        <p:nvSpPr>
          <p:cNvPr id="4" name="TextBox 3"/>
          <p:cNvSpPr txBox="1"/>
          <p:nvPr/>
        </p:nvSpPr>
        <p:spPr>
          <a:xfrm>
            <a:off x="755576" y="1628800"/>
            <a:ext cx="7848872" cy="5109091"/>
          </a:xfrm>
          <a:prstGeom prst="rect">
            <a:avLst/>
          </a:prstGeom>
          <a:noFill/>
        </p:spPr>
        <p:txBody>
          <a:bodyPr wrap="square" rtlCol="0">
            <a:spAutoFit/>
          </a:bodyPr>
          <a:lstStyle/>
          <a:p>
            <a:pPr algn="just"/>
            <a:r>
              <a:rPr lang="fr-FR" sz="2200" b="1" i="1" dirty="0" smtClean="0">
                <a:latin typeface="Comic Sans MS" panose="030F0702030302020204" pitchFamily="66" charset="0"/>
              </a:rPr>
              <a:t>Cette formation a pour objectifs :</a:t>
            </a:r>
          </a:p>
          <a:p>
            <a:pPr algn="just"/>
            <a:endParaRPr lang="fr-FR" sz="2200" b="1" i="1" dirty="0">
              <a:latin typeface="Comic Sans MS" panose="030F0702030302020204" pitchFamily="66" charset="0"/>
            </a:endParaRPr>
          </a:p>
          <a:p>
            <a:pPr marL="342900" indent="-342900" algn="just">
              <a:buFont typeface="Wingdings" pitchFamily="2" charset="2"/>
              <a:buChar char="v"/>
            </a:pPr>
            <a:r>
              <a:rPr lang="fr-FR" sz="2200" b="1" i="1" dirty="0" smtClean="0">
                <a:latin typeface="Comic Sans MS" panose="030F0702030302020204" pitchFamily="66" charset="0"/>
              </a:rPr>
              <a:t>De créer une dynamique nouvelle permettant à chacun de mieux réussir son année de 3</a:t>
            </a:r>
            <a:r>
              <a:rPr lang="fr-FR" sz="2200" b="1" i="1" baseline="30000" dirty="0" smtClean="0">
                <a:latin typeface="Comic Sans MS" panose="030F0702030302020204" pitchFamily="66" charset="0"/>
              </a:rPr>
              <a:t>ème.</a:t>
            </a:r>
            <a:endParaRPr lang="fr-FR" sz="2200" b="1" i="1" dirty="0" smtClean="0">
              <a:latin typeface="Comic Sans MS" panose="030F0702030302020204" pitchFamily="66" charset="0"/>
            </a:endParaRPr>
          </a:p>
          <a:p>
            <a:pPr algn="just"/>
            <a:endParaRPr lang="fr-FR" sz="2200" b="1" i="1" dirty="0">
              <a:latin typeface="Comic Sans MS" panose="030F0702030302020204" pitchFamily="66" charset="0"/>
            </a:endParaRPr>
          </a:p>
          <a:p>
            <a:pPr marL="342900" indent="-342900" algn="just">
              <a:buFont typeface="Wingdings" pitchFamily="2" charset="2"/>
              <a:buChar char="v"/>
            </a:pPr>
            <a:r>
              <a:rPr lang="fr-FR" sz="2200" b="1" i="1" dirty="0" smtClean="0">
                <a:latin typeface="Comic Sans MS" panose="030F0702030302020204" pitchFamily="66" charset="0"/>
              </a:rPr>
              <a:t>Mesurer l’importance du choix qu’ils auront à exprimer en fin de 3</a:t>
            </a:r>
            <a:r>
              <a:rPr lang="fr-FR" sz="2200" b="1" i="1" baseline="30000" dirty="0" smtClean="0">
                <a:latin typeface="Comic Sans MS" panose="030F0702030302020204" pitchFamily="66" charset="0"/>
              </a:rPr>
              <a:t>ème</a:t>
            </a:r>
            <a:r>
              <a:rPr lang="fr-FR" sz="2200" b="1" i="1" dirty="0" smtClean="0">
                <a:latin typeface="Comic Sans MS" panose="030F0702030302020204" pitchFamily="66" charset="0"/>
              </a:rPr>
              <a:t>.</a:t>
            </a:r>
          </a:p>
          <a:p>
            <a:pPr algn="just"/>
            <a:endParaRPr lang="fr-FR" sz="2200" b="1" i="1" dirty="0">
              <a:latin typeface="Comic Sans MS" panose="030F0702030302020204" pitchFamily="66" charset="0"/>
            </a:endParaRPr>
          </a:p>
          <a:p>
            <a:pPr marL="342900" indent="-342900" algn="just">
              <a:buFont typeface="Wingdings" pitchFamily="2" charset="2"/>
              <a:buChar char="v"/>
            </a:pPr>
            <a:r>
              <a:rPr lang="fr-FR" sz="2200" b="1" i="1" dirty="0" smtClean="0">
                <a:latin typeface="Comic Sans MS" panose="030F0702030302020204" pitchFamily="66" charset="0"/>
              </a:rPr>
              <a:t>De mûrir un projet de formation par la découverte de métiers relevant de différents champs professionnels.</a:t>
            </a:r>
          </a:p>
          <a:p>
            <a:pPr algn="just"/>
            <a:endParaRPr lang="fr-FR" sz="2200" b="1" i="1" dirty="0">
              <a:latin typeface="Comic Sans MS" panose="030F0702030302020204" pitchFamily="66" charset="0"/>
            </a:endParaRPr>
          </a:p>
          <a:p>
            <a:pPr marL="342900" indent="-342900" algn="just">
              <a:buFont typeface="Wingdings" pitchFamily="2" charset="2"/>
              <a:buChar char="v"/>
            </a:pPr>
            <a:r>
              <a:rPr lang="fr-FR" sz="2200" b="1" i="1" dirty="0" smtClean="0">
                <a:latin typeface="Comic Sans MS" panose="030F0702030302020204" pitchFamily="66" charset="0"/>
              </a:rPr>
              <a:t>D’effectuer des séquences de découverte en entreprise.</a:t>
            </a:r>
          </a:p>
          <a:p>
            <a:pPr algn="just"/>
            <a:endParaRPr lang="fr-FR" dirty="0"/>
          </a:p>
        </p:txBody>
      </p:sp>
    </p:spTree>
    <p:extLst>
      <p:ext uri="{BB962C8B-B14F-4D97-AF65-F5344CB8AC3E}">
        <p14:creationId xmlns="" xmlns:p14="http://schemas.microsoft.com/office/powerpoint/2010/main" val="344076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Bleu-Vi"/>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40206" y="5846014"/>
            <a:ext cx="1603794" cy="1011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755576" y="620688"/>
            <a:ext cx="7992888" cy="1200329"/>
          </a:xfrm>
          <a:prstGeom prst="rect">
            <a:avLst/>
          </a:prstGeom>
          <a:noFill/>
        </p:spPr>
        <p:txBody>
          <a:bodyPr wrap="square" rtlCol="0">
            <a:spAutoFit/>
          </a:bodyPr>
          <a:lstStyle/>
          <a:p>
            <a:pPr algn="ctr"/>
            <a:r>
              <a:rPr lang="fr-FR" sz="2400" b="1" i="1" dirty="0" smtClean="0">
                <a:latin typeface="Comic Sans MS" panose="030F0702030302020204" pitchFamily="66" charset="0"/>
              </a:rPr>
              <a:t>DÉCOUVERTE PROFESSIONNELLE </a:t>
            </a:r>
          </a:p>
          <a:p>
            <a:pPr algn="ctr"/>
            <a:r>
              <a:rPr lang="fr-FR" sz="2400" b="1" i="1" dirty="0" smtClean="0">
                <a:latin typeface="Comic Sans MS" panose="030F0702030302020204" pitchFamily="66" charset="0"/>
              </a:rPr>
              <a:t>ET</a:t>
            </a:r>
          </a:p>
          <a:p>
            <a:pPr algn="ctr"/>
            <a:r>
              <a:rPr lang="fr-FR" sz="2400" b="1" i="1" dirty="0" smtClean="0">
                <a:latin typeface="Comic Sans MS" panose="030F0702030302020204" pitchFamily="66" charset="0"/>
              </a:rPr>
              <a:t>PÉRIODES </a:t>
            </a:r>
            <a:r>
              <a:rPr lang="fr-FR" sz="2400" b="1" i="1" dirty="0" smtClean="0">
                <a:latin typeface="Comic Sans MS" panose="030F0702030302020204" pitchFamily="66" charset="0"/>
              </a:rPr>
              <a:t>DE FORMATION EN ENTREPRISE</a:t>
            </a:r>
            <a:endParaRPr lang="fr-FR" sz="2400" b="1" i="1" dirty="0">
              <a:latin typeface="Comic Sans MS" panose="030F0702030302020204" pitchFamily="66" charset="0"/>
            </a:endParaRPr>
          </a:p>
        </p:txBody>
      </p:sp>
      <p:sp>
        <p:nvSpPr>
          <p:cNvPr id="4" name="TextBox 3"/>
          <p:cNvSpPr txBox="1"/>
          <p:nvPr/>
        </p:nvSpPr>
        <p:spPr>
          <a:xfrm>
            <a:off x="214282" y="2285992"/>
            <a:ext cx="8715436" cy="3631763"/>
          </a:xfrm>
          <a:prstGeom prst="rect">
            <a:avLst/>
          </a:prstGeom>
          <a:noFill/>
        </p:spPr>
        <p:txBody>
          <a:bodyPr wrap="square" rtlCol="0">
            <a:spAutoFit/>
          </a:bodyPr>
          <a:lstStyle/>
          <a:p>
            <a:r>
              <a:rPr lang="fr-FR" sz="2000" b="1" dirty="0" smtClean="0">
                <a:latin typeface="Comic Sans MS" pitchFamily="66" charset="0"/>
              </a:rPr>
              <a:t>5 h hebdomadaires d’Enseignement </a:t>
            </a:r>
            <a:r>
              <a:rPr lang="fr-FR" sz="2000" b="1" dirty="0" smtClean="0">
                <a:latin typeface="Comic Sans MS" pitchFamily="66" charset="0"/>
              </a:rPr>
              <a:t>de </a:t>
            </a:r>
            <a:r>
              <a:rPr lang="fr-FR" sz="2000" b="1" dirty="0" smtClean="0">
                <a:latin typeface="Comic Sans MS" pitchFamily="66" charset="0"/>
              </a:rPr>
              <a:t>découverte professionnelle </a:t>
            </a:r>
            <a:r>
              <a:rPr lang="fr-FR" sz="2000" b="1" dirty="0" smtClean="0">
                <a:latin typeface="Comic Sans MS" pitchFamily="66" charset="0"/>
              </a:rPr>
              <a:t>des métiers et des formations </a:t>
            </a:r>
            <a:r>
              <a:rPr lang="fr-FR" sz="2000" b="1" dirty="0" smtClean="0">
                <a:latin typeface="Comic Sans MS" pitchFamily="66" charset="0"/>
              </a:rPr>
              <a:t>professionnelles</a:t>
            </a:r>
          </a:p>
          <a:p>
            <a:endParaRPr lang="fr-FR" sz="2400" b="1" i="1" dirty="0" smtClean="0">
              <a:latin typeface="Comic Sans MS" pitchFamily="66" charset="0"/>
            </a:endParaRPr>
          </a:p>
          <a:p>
            <a:r>
              <a:rPr lang="fr-FR" sz="2000" b="1" dirty="0" smtClean="0">
                <a:latin typeface="Comic Sans MS" pitchFamily="66" charset="0"/>
              </a:rPr>
              <a:t>4 périodes de formation en milieu professionnel = obligatoires</a:t>
            </a:r>
          </a:p>
          <a:p>
            <a:r>
              <a:rPr lang="fr-FR" sz="2000" b="1" dirty="0" smtClean="0">
                <a:latin typeface="Comic Sans MS" pitchFamily="66" charset="0"/>
              </a:rPr>
              <a:t>+ 1 semaine facultative</a:t>
            </a:r>
          </a:p>
          <a:p>
            <a:endParaRPr lang="fr-FR" sz="2400" b="1" i="1" dirty="0" smtClean="0">
              <a:latin typeface="Comic Sans MS" panose="030F0702030302020204" pitchFamily="66" charset="0"/>
            </a:endParaRPr>
          </a:p>
          <a:p>
            <a:pPr algn="just"/>
            <a:r>
              <a:rPr lang="fr-FR" sz="2000" b="1" i="1" dirty="0" smtClean="0">
                <a:solidFill>
                  <a:schemeClr val="tx1">
                    <a:lumMod val="50000"/>
                    <a:lumOff val="50000"/>
                  </a:schemeClr>
                </a:solidFill>
                <a:latin typeface="Comic Sans MS" panose="030F0702030302020204" pitchFamily="66" charset="0"/>
              </a:rPr>
              <a:t>Possibilité d’effectuer, en plus des stages en entreprises, des  mini-stages dans des établissements scolaires proposant d’autres formations.</a:t>
            </a:r>
          </a:p>
          <a:p>
            <a:endParaRPr lang="fr-FR" sz="2400" b="1" i="1" dirty="0" smtClean="0">
              <a:latin typeface="Comic Sans MS" panose="030F0702030302020204" pitchFamily="66" charset="0"/>
            </a:endParaRPr>
          </a:p>
          <a:p>
            <a:endParaRPr lang="fr-FR" dirty="0"/>
          </a:p>
        </p:txBody>
      </p:sp>
    </p:spTree>
    <p:extLst>
      <p:ext uri="{BB962C8B-B14F-4D97-AF65-F5344CB8AC3E}">
        <p14:creationId xmlns="" xmlns:p14="http://schemas.microsoft.com/office/powerpoint/2010/main" val="31088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Bleu-Vi"/>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40206" y="5846014"/>
            <a:ext cx="1603794" cy="1011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1259632" y="836712"/>
            <a:ext cx="6912768" cy="523220"/>
          </a:xfrm>
          <a:prstGeom prst="rect">
            <a:avLst/>
          </a:prstGeom>
          <a:noFill/>
        </p:spPr>
        <p:txBody>
          <a:bodyPr wrap="square" rtlCol="0">
            <a:spAutoFit/>
          </a:bodyPr>
          <a:lstStyle/>
          <a:p>
            <a:r>
              <a:rPr lang="fr-FR" sz="2800" b="1" i="1" dirty="0" smtClean="0">
                <a:latin typeface="Comic Sans MS" panose="030F0702030302020204" pitchFamily="66" charset="0"/>
              </a:rPr>
              <a:t>APRÈS UNE 3EME </a:t>
            </a:r>
            <a:r>
              <a:rPr lang="fr-FR" sz="2800" b="1" i="1" dirty="0">
                <a:latin typeface="Comic Sans MS" panose="030F0702030302020204" pitchFamily="66" charset="0"/>
              </a:rPr>
              <a:t>PREPA-MÉTIERS </a:t>
            </a:r>
            <a:r>
              <a:rPr lang="fr-FR" sz="2800" dirty="0" smtClean="0">
                <a:latin typeface="Comic Sans MS" panose="030F0702030302020204" pitchFamily="66" charset="0"/>
              </a:rPr>
              <a:t>?</a:t>
            </a:r>
            <a:endParaRPr lang="fr-FR" sz="2800" dirty="0">
              <a:latin typeface="Comic Sans MS" panose="030F0702030302020204" pitchFamily="66" charset="0"/>
            </a:endParaRPr>
          </a:p>
        </p:txBody>
      </p:sp>
      <p:sp>
        <p:nvSpPr>
          <p:cNvPr id="4" name="TextBox 3"/>
          <p:cNvSpPr txBox="1"/>
          <p:nvPr/>
        </p:nvSpPr>
        <p:spPr>
          <a:xfrm>
            <a:off x="1547664" y="2492896"/>
            <a:ext cx="6239046" cy="2308324"/>
          </a:xfrm>
          <a:prstGeom prst="rect">
            <a:avLst/>
          </a:prstGeom>
          <a:noFill/>
        </p:spPr>
        <p:txBody>
          <a:bodyPr wrap="square" rtlCol="0">
            <a:spAutoFit/>
          </a:bodyPr>
          <a:lstStyle/>
          <a:p>
            <a:pPr algn="just"/>
            <a:r>
              <a:rPr lang="fr-FR" sz="2400" b="1" i="1" dirty="0" smtClean="0">
                <a:latin typeface="Comic Sans MS" panose="030F0702030302020204" pitchFamily="66" charset="0"/>
              </a:rPr>
              <a:t>Les élèves se dirigent vers la voie professionnelle :</a:t>
            </a:r>
          </a:p>
          <a:p>
            <a:pPr algn="just"/>
            <a:endParaRPr lang="fr-FR" sz="2400" b="1" i="1" dirty="0" smtClean="0">
              <a:latin typeface="Comic Sans MS" panose="030F0702030302020204" pitchFamily="66" charset="0"/>
            </a:endParaRPr>
          </a:p>
          <a:p>
            <a:pPr marL="342900" indent="-342900" algn="just">
              <a:buFont typeface="Wingdings" pitchFamily="2" charset="2"/>
              <a:buChar char="v"/>
            </a:pPr>
            <a:r>
              <a:rPr lang="fr-FR" sz="2400" b="1" i="1" dirty="0" smtClean="0">
                <a:latin typeface="Comic Sans MS" panose="030F0702030302020204" pitchFamily="66" charset="0"/>
              </a:rPr>
              <a:t>CAP (2 ans) </a:t>
            </a:r>
          </a:p>
          <a:p>
            <a:pPr algn="just"/>
            <a:endParaRPr lang="fr-FR" sz="2400" b="1" i="1" dirty="0" smtClean="0">
              <a:latin typeface="Comic Sans MS" panose="030F0702030302020204" pitchFamily="66" charset="0"/>
            </a:endParaRPr>
          </a:p>
          <a:p>
            <a:pPr marL="342900" indent="-342900" algn="just">
              <a:buFont typeface="Wingdings" pitchFamily="2" charset="2"/>
              <a:buChar char="v"/>
            </a:pPr>
            <a:r>
              <a:rPr lang="fr-FR" sz="2400" b="1" i="1" dirty="0" smtClean="0">
                <a:latin typeface="Comic Sans MS" panose="030F0702030302020204" pitchFamily="66" charset="0"/>
              </a:rPr>
              <a:t>Bac Pro (3 ans) (bonification 3PM)</a:t>
            </a:r>
            <a:endParaRPr lang="fr-FR" sz="2400" b="1" i="1" dirty="0">
              <a:latin typeface="Comic Sans MS" panose="030F0702030302020204" pitchFamily="66" charset="0"/>
            </a:endParaRPr>
          </a:p>
        </p:txBody>
      </p:sp>
    </p:spTree>
    <p:extLst>
      <p:ext uri="{BB962C8B-B14F-4D97-AF65-F5344CB8AC3E}">
        <p14:creationId xmlns="" xmlns:p14="http://schemas.microsoft.com/office/powerpoint/2010/main" val="310881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écutif">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Exécutif">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écutif">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432</TotalTime>
  <Words>200</Words>
  <Application>Microsoft Office PowerPoint</Application>
  <PresentationFormat>Affichage à l'écran (4:3)</PresentationFormat>
  <Paragraphs>28</Paragraphs>
  <Slides>4</Slides>
  <Notes>0</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Exécutif</vt:lpstr>
      <vt:lpstr>Diapositive 1</vt:lpstr>
      <vt:lpstr>Diapositive 2</vt:lpstr>
      <vt:lpstr>Diapositive 3</vt:lpstr>
      <vt:lpstr>Diapositive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C’est une classe de remotivation scolaire qui est proposée à des élèves volontaires prêts à se remobiliser autour d’un projet de formation dans les voies professionnelle, générale ou technologique. Elle s’adresse aux élèves issus de la classe de 4ème qui ont rencontré des difficultés dans leur parcours scolaire. Ces élèves ont l’ambition de se remobiliser autour d’un projet professionnel centré sur la voie professionnelle.</dc:title>
  <dc:creator>Bitume</dc:creator>
  <cp:lastModifiedBy>Utilisateur Windows</cp:lastModifiedBy>
  <cp:revision>46</cp:revision>
  <dcterms:created xsi:type="dcterms:W3CDTF">2014-09-08T19:00:38Z</dcterms:created>
  <dcterms:modified xsi:type="dcterms:W3CDTF">2023-02-28T16:01:11Z</dcterms:modified>
</cp:coreProperties>
</file>