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1" r:id="rId3"/>
    <p:sldId id="262" r:id="rId4"/>
    <p:sldId id="263" r:id="rId5"/>
    <p:sldId id="264" r:id="rId6"/>
    <p:sldId id="283" r:id="rId7"/>
    <p:sldId id="281" r:id="rId8"/>
    <p:sldId id="266" r:id="rId9"/>
    <p:sldId id="271" r:id="rId10"/>
    <p:sldId id="280" r:id="rId11"/>
    <p:sldId id="272" r:id="rId12"/>
    <p:sldId id="274" r:id="rId13"/>
    <p:sldId id="278" r:id="rId14"/>
    <p:sldId id="277" r:id="rId15"/>
    <p:sldId id="276" r:id="rId16"/>
    <p:sldId id="279" r:id="rId17"/>
    <p:sldId id="275" r:id="rId18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85381" autoAdjust="0"/>
  </p:normalViewPr>
  <p:slideViewPr>
    <p:cSldViewPr>
      <p:cViewPr varScale="1">
        <p:scale>
          <a:sx n="70" d="100"/>
          <a:sy n="70" d="100"/>
        </p:scale>
        <p:origin x="18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E4BB9-1B2C-4786-841C-457F5D9F2870}" type="datetimeFigureOut">
              <a:rPr lang="fr-FR" smtClean="0"/>
              <a:pPr/>
              <a:t>17/02/2025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0FB1C-1602-4474-90C7-D923C382FA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080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6901B-4FCD-4CB2-AF46-28D162D39BCD}" type="datetimeFigureOut">
              <a:rPr lang="fr-FR" smtClean="0"/>
              <a:pPr/>
              <a:t>17/02/2025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76B34-FF77-4961-A228-7221CF8EE9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07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1BCA732-22F2-420F-8993-CC5EB07D52AE}" type="slidenum">
              <a:rPr lang="fr-FR" altLang="fr-FR" smtClean="0">
                <a:ea typeface="Microsoft YaHei" pitchFamily="34" charset="-122"/>
              </a:rPr>
              <a:pPr/>
              <a:t>6</a:t>
            </a:fld>
            <a:endParaRPr lang="fr-FR" altLang="fr-FR">
              <a:ea typeface="Microsoft YaHei" pitchFamily="34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5638"/>
          </a:xfrm>
          <a:noFill/>
        </p:spPr>
        <p:txBody>
          <a:bodyPr wrap="none" lIns="90992" tIns="45496" rIns="90992" bIns="45496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B34-FF77-4961-A228-7221CF8EE951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6EA5D96-ABCC-4E1F-B5FF-872EF81048CA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F4B7-CC8D-4444-9101-DCF43974AD60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872609E-1F44-4E5E-8239-AB6D8719FE68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5BB0-BC76-434D-A444-D846EEF824AB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5302-B7E2-46BD-A011-DA4B24A64FA6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764329-2BFB-4578-93FE-01B3713ECB18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48FB7C0-8F84-4F86-9C7B-D12087FCF0AD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8FF8-B26C-4F11-84A5-5F83CDA4769F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1536-3F86-4B9C-BCAE-F699139BD861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013E-29F1-42D4-8B66-654C057D0DDE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B32962C-B62B-4ADD-A592-C079FB951188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2B101E-1147-4073-ABD7-210A13DFB181}" type="datetime1">
              <a:rPr lang="fr-FR" smtClean="0"/>
              <a:pPr/>
              <a:t>17/02/2025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5688632" cy="5400600"/>
          </a:xfrm>
        </p:spPr>
        <p:txBody>
          <a:bodyPr>
            <a:noAutofit/>
          </a:bodyPr>
          <a:lstStyle/>
          <a:p>
            <a:pPr algn="l">
              <a:tabLst>
                <a:tab pos="1165225" algn="l"/>
              </a:tabLst>
            </a:pPr>
            <a:r>
              <a:rPr lang="fr-FR" sz="4000" dirty="0">
                <a:latin typeface="Arial Rounded MT Bold" pitchFamily="34" charset="0"/>
              </a:rPr>
              <a:t>Baccalauréat technologique</a:t>
            </a:r>
            <a:br>
              <a:rPr lang="fr-FR" sz="4000" dirty="0">
                <a:latin typeface="Arial Rounded MT Bold" pitchFamily="34" charset="0"/>
              </a:rPr>
            </a:br>
            <a:br>
              <a:rPr lang="fr-FR" sz="4000" dirty="0">
                <a:latin typeface="Arial Rounded MT Bold" pitchFamily="34" charset="0"/>
              </a:rPr>
            </a:br>
            <a:r>
              <a:rPr lang="fr-FR" sz="4000" dirty="0">
                <a:latin typeface="Arial Rounded MT Bold" pitchFamily="34" charset="0"/>
              </a:rPr>
              <a:t>	</a:t>
            </a:r>
            <a:r>
              <a:rPr lang="fr-FR" sz="4800" dirty="0">
                <a:solidFill>
                  <a:srgbClr val="00B0F0"/>
                </a:solidFill>
                <a:latin typeface="Arial Rounded MT Bold" pitchFamily="34" charset="0"/>
              </a:rPr>
              <a:t>S</a:t>
            </a:r>
            <a:r>
              <a:rPr lang="fr-FR" sz="4000" dirty="0">
                <a:latin typeface="Arial Rounded MT Bold" pitchFamily="34" charset="0"/>
              </a:rPr>
              <a:t>ciences</a:t>
            </a:r>
            <a:br>
              <a:rPr lang="fr-FR" sz="4000" dirty="0">
                <a:latin typeface="Arial Rounded MT Bold" pitchFamily="34" charset="0"/>
              </a:rPr>
            </a:br>
            <a:r>
              <a:rPr lang="fr-FR" sz="2000" dirty="0"/>
              <a:t>et 	</a:t>
            </a:r>
            <a:r>
              <a:rPr lang="fr-FR" sz="4800" dirty="0">
                <a:solidFill>
                  <a:srgbClr val="FFFF00"/>
                </a:solidFill>
                <a:latin typeface="Arial Rounded MT Bold" pitchFamily="34" charset="0"/>
              </a:rPr>
              <a:t>T</a:t>
            </a:r>
            <a:r>
              <a:rPr lang="fr-FR" sz="4000" dirty="0">
                <a:latin typeface="Arial Rounded MT Bold" pitchFamily="34" charset="0"/>
              </a:rPr>
              <a:t>echnologies</a:t>
            </a:r>
            <a:br>
              <a:rPr lang="fr-FR" sz="4000" dirty="0">
                <a:latin typeface="Arial Rounded MT Bold" pitchFamily="34" charset="0"/>
              </a:rPr>
            </a:br>
            <a:r>
              <a:rPr lang="fr-FR" sz="2000" dirty="0"/>
              <a:t>du	 </a:t>
            </a:r>
            <a:r>
              <a:rPr lang="fr-FR" sz="4800" dirty="0">
                <a:solidFill>
                  <a:srgbClr val="92D050"/>
                </a:solidFill>
                <a:latin typeface="Arial Rounded MT Bold" pitchFamily="34" charset="0"/>
              </a:rPr>
              <a:t>M</a:t>
            </a:r>
            <a:r>
              <a:rPr lang="fr-FR" sz="4000" dirty="0">
                <a:latin typeface="Arial Rounded MT Bold" pitchFamily="34" charset="0"/>
              </a:rPr>
              <a:t>anagement</a:t>
            </a:r>
            <a:br>
              <a:rPr lang="fr-FR" sz="4000" dirty="0">
                <a:latin typeface="Arial Rounded MT Bold" pitchFamily="34" charset="0"/>
              </a:rPr>
            </a:br>
            <a:r>
              <a:rPr lang="fr-FR" sz="2000" dirty="0"/>
              <a:t>et de la 	</a:t>
            </a:r>
            <a:r>
              <a:rPr lang="fr-FR" sz="4800" dirty="0">
                <a:solidFill>
                  <a:srgbClr val="FFC000"/>
                </a:solidFill>
                <a:latin typeface="Arial Rounded MT Bold" pitchFamily="34" charset="0"/>
              </a:rPr>
              <a:t>G</a:t>
            </a:r>
            <a:r>
              <a:rPr lang="fr-FR" sz="4000" dirty="0">
                <a:latin typeface="Arial Rounded MT Bold" pitchFamily="34" charset="0"/>
              </a:rPr>
              <a:t>estion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588224" y="548680"/>
            <a:ext cx="2160240" cy="532453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/>
              <a:t>Enseignements en 1</a:t>
            </a:r>
            <a:r>
              <a:rPr lang="fr-FR" sz="2000" baseline="30000" dirty="0"/>
              <a:t>ère</a:t>
            </a:r>
            <a:r>
              <a:rPr lang="fr-FR" sz="2000" dirty="0"/>
              <a:t> et </a:t>
            </a:r>
            <a:r>
              <a:rPr lang="fr-FR" sz="2000" dirty="0" err="1"/>
              <a:t>Term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BAC : Modalités évaluation</a:t>
            </a:r>
          </a:p>
          <a:p>
            <a:endParaRPr lang="fr-FR" sz="2000" dirty="0"/>
          </a:p>
          <a:p>
            <a:r>
              <a:rPr lang="fr-FR" sz="2000" dirty="0"/>
              <a:t>Etudes supérieures</a:t>
            </a:r>
          </a:p>
          <a:p>
            <a:endParaRPr lang="fr-FR" sz="2000" dirty="0"/>
          </a:p>
          <a:p>
            <a:r>
              <a:rPr lang="fr-FR" sz="2000" dirty="0"/>
              <a:t>Secteurs d’activité Métiers</a:t>
            </a:r>
          </a:p>
          <a:p>
            <a:endParaRPr lang="fr-FR" sz="2000" dirty="0"/>
          </a:p>
          <a:p>
            <a:r>
              <a:rPr lang="fr-FR" sz="2000" dirty="0"/>
              <a:t>« L’esprit STMG »</a:t>
            </a:r>
          </a:p>
          <a:p>
            <a:endParaRPr lang="fr-FR" sz="2000" dirty="0"/>
          </a:p>
          <a:p>
            <a:r>
              <a:rPr lang="fr-FR" sz="2000" dirty="0"/>
              <a:t>Qualités et compétences</a:t>
            </a:r>
          </a:p>
          <a:p>
            <a:endParaRPr lang="fr-FR" sz="2000" dirty="0"/>
          </a:p>
          <a:p>
            <a:r>
              <a:rPr lang="fr-FR" sz="2000" dirty="0"/>
              <a:t>Pour qui 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Autres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83568" y="4653136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L'université, </a:t>
            </a:r>
            <a:r>
              <a:rPr lang="fr-FR" sz="1600" b="1" dirty="0">
                <a:latin typeface="Calibri" pitchFamily="34" charset="0"/>
              </a:rPr>
              <a:t>pour</a:t>
            </a:r>
            <a:r>
              <a:rPr lang="fr-FR" sz="1400" b="1" dirty="0">
                <a:latin typeface="Calibri" pitchFamily="34" charset="0"/>
              </a:rPr>
              <a:t> </a:t>
            </a:r>
            <a:r>
              <a:rPr lang="fr-FR" sz="1600" b="1" dirty="0">
                <a:latin typeface="Calibri" pitchFamily="34" charset="0"/>
              </a:rPr>
              <a:t>les plus motivés, autonomes et </a:t>
            </a:r>
            <a:r>
              <a:rPr lang="fr-FR" sz="1600" b="1" u="sng" dirty="0">
                <a:latin typeface="Calibri" pitchFamily="34" charset="0"/>
              </a:rPr>
              <a:t>travailleurs</a:t>
            </a:r>
            <a:endParaRPr lang="fr-FR" sz="1400" b="1" u="sng" dirty="0">
              <a:latin typeface="Calibri" pitchFamily="34" charset="0"/>
            </a:endParaRPr>
          </a:p>
          <a:p>
            <a:endParaRPr lang="fr-FR" sz="1400" b="1" dirty="0">
              <a:latin typeface="Calibri" pitchFamily="34" charset="0"/>
            </a:endParaRPr>
          </a:p>
          <a:p>
            <a:r>
              <a:rPr lang="fr-FR" sz="1400" dirty="0">
                <a:latin typeface="Calibri" pitchFamily="34" charset="0"/>
              </a:rPr>
              <a:t>Préférences des bacheliers STMG :</a:t>
            </a:r>
          </a:p>
          <a:p>
            <a:endParaRPr lang="fr-FR" sz="1400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Licence AES </a:t>
            </a:r>
            <a:r>
              <a:rPr lang="fr-FR" i="1" dirty="0">
                <a:latin typeface="Calibri" pitchFamily="34" charset="0"/>
              </a:rPr>
              <a:t>(Administration Economique et Sociale) </a:t>
            </a: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Filières SHS</a:t>
            </a:r>
            <a:r>
              <a:rPr lang="fr-FR" sz="2000" dirty="0">
                <a:latin typeface="Calibri" pitchFamily="34" charset="0"/>
              </a:rPr>
              <a:t> </a:t>
            </a:r>
            <a:r>
              <a:rPr lang="fr-FR" i="1" dirty="0">
                <a:latin typeface="Calibri" pitchFamily="34" charset="0"/>
              </a:rPr>
              <a:t>(Sciences Humaines et Sociales)</a:t>
            </a:r>
            <a:endParaRPr lang="fr-FR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</a:rPr>
              <a:t> Langues</a:t>
            </a:r>
            <a:endParaRPr lang="fr-FR" sz="20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628800"/>
            <a:ext cx="777686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La classe préparatoire ECT</a:t>
            </a:r>
            <a:r>
              <a:rPr lang="fr-FR" sz="2000" b="1" dirty="0">
                <a:latin typeface="Calibri" pitchFamily="34" charset="0"/>
              </a:rPr>
              <a:t> </a:t>
            </a:r>
          </a:p>
          <a:p>
            <a:endParaRPr lang="fr-FR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Prépa économique et commerciale, voie technologique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2996952"/>
            <a:ext cx="3600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Les écoles spécialisées</a:t>
            </a:r>
            <a:endParaRPr lang="fr-FR" sz="2400" b="1" u="sng" dirty="0">
              <a:latin typeface="Calibri" pitchFamily="34" charset="0"/>
            </a:endParaRPr>
          </a:p>
          <a:p>
            <a:endParaRPr lang="fr-FR" sz="1400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Paramédical</a:t>
            </a:r>
          </a:p>
          <a:p>
            <a:pPr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</a:rPr>
              <a:t> Social</a:t>
            </a:r>
          </a:p>
          <a:p>
            <a:pPr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</a:rPr>
              <a:t> Armée</a:t>
            </a:r>
          </a:p>
        </p:txBody>
      </p:sp>
      <p:sp>
        <p:nvSpPr>
          <p:cNvPr id="8" name="Rectangle 7"/>
          <p:cNvSpPr/>
          <p:nvPr/>
        </p:nvSpPr>
        <p:spPr>
          <a:xfrm>
            <a:off x="4860032" y="2996952"/>
            <a:ext cx="32403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Filière comptable  </a:t>
            </a:r>
            <a:endParaRPr lang="fr-FR" sz="2400" b="1" u="sng" dirty="0">
              <a:latin typeface="Calibri" pitchFamily="34" charset="0"/>
            </a:endParaRPr>
          </a:p>
          <a:p>
            <a:endParaRPr lang="fr-FR" sz="1400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DCG, DSCG</a:t>
            </a:r>
            <a:endParaRPr lang="fr-FR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Les secteurs d’activité - Métiers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611560" y="1772816"/>
          <a:ext cx="8208912" cy="4552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0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Communication et Ressources Humaines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Marketing / Commerce / Distribution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Informatique de gestion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Tourisme</a:t>
                      </a:r>
                      <a:r>
                        <a:rPr lang="fr-FR" sz="2400" b="1" baseline="0" dirty="0"/>
                        <a:t> / H</a:t>
                      </a:r>
                      <a:r>
                        <a:rPr lang="fr-FR" sz="2400" b="1" dirty="0"/>
                        <a:t>ôtellerie-restauration</a:t>
                      </a:r>
                      <a:r>
                        <a:rPr lang="fr-FR" sz="2400" b="1" baseline="0" dirty="0"/>
                        <a:t> / L</a:t>
                      </a:r>
                      <a:r>
                        <a:rPr lang="fr-FR" sz="2400" b="1" dirty="0"/>
                        <a:t>oisirs</a:t>
                      </a:r>
                      <a:r>
                        <a:rPr lang="fr-FR" sz="2400" b="1" baseline="0" dirty="0"/>
                        <a:t> / A</a:t>
                      </a:r>
                      <a:r>
                        <a:rPr lang="fr-FR" sz="2400" b="1" dirty="0"/>
                        <a:t>nimation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Juridique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Logistique et transport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Banque / Assurance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Comptabilité</a:t>
                      </a:r>
                      <a:r>
                        <a:rPr lang="fr-FR" sz="2400" b="1" baseline="0" dirty="0"/>
                        <a:t> Finance</a:t>
                      </a:r>
                      <a:endParaRPr lang="fr-F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67544" y="1628800"/>
          <a:ext cx="8352928" cy="50348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Agent immobilier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Webmaster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/>
                        <a:t>Conseiller clientèle </a:t>
                      </a:r>
                      <a:r>
                        <a:rPr lang="fr-FR" sz="2000" b="0" dirty="0"/>
                        <a:t>(banque, entreprise)</a:t>
                      </a:r>
                      <a:endParaRPr lang="fr-FR" sz="24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/>
                        <a:t>Comptable / Contrôleur de gestion / Collaborateur en cabinet comptable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/>
                        <a:t>Assistant Ressources Humaines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Analyste programmeur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/>
                        <a:t>Commercial / Attaché commercial /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Concours</a:t>
                      </a:r>
                      <a:r>
                        <a:rPr lang="fr-FR" sz="2400" b="1" baseline="0" dirty="0"/>
                        <a:t> de la fonction publique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Responsable de rayon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Responsable de magasin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Juriste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/>
                        <a:t>Clerc</a:t>
                      </a:r>
                      <a:r>
                        <a:rPr lang="fr-FR" sz="2400" b="1" baseline="0" dirty="0"/>
                        <a:t> </a:t>
                      </a:r>
                      <a:r>
                        <a:rPr lang="fr-FR" sz="2400" b="1" dirty="0"/>
                        <a:t>de notaire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Analyste financier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Assistant de direction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95536" y="332656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Métiers </a:t>
            </a:r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Quelques exemples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-16350"/>
            <a:ext cx="8280920" cy="683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Spécificités pédagogiques STMG</a:t>
            </a:r>
            <a:endParaRPr kumimoji="0" lang="fr-FR" sz="28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démarche pédagogique : « 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O. A. C.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» Observer Analyser Conceptualiser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</a:t>
            </a:r>
            <a:r>
              <a:rPr kumimoji="0" lang="fr-FR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autre façon de travailler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: « 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travail</a:t>
            </a:r>
            <a:r>
              <a:rPr kumimoji="0" lang="fr-FR" sz="3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en contexte » ; « pédagogie du concret 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sz="3200" b="1" baseline="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Le recours aux </a:t>
            </a:r>
            <a:r>
              <a:rPr kumimoji="0" lang="fr-FR" sz="3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TIC</a:t>
            </a:r>
            <a:endParaRPr kumimoji="0" lang="fr-FR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familiarisation avec des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enseignements nouveaux </a:t>
            </a:r>
            <a:r>
              <a:rPr lang="fr-FR" sz="28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(d’ordres économique, managérial ou de gestion</a:t>
            </a:r>
            <a:r>
              <a:rPr lang="fr-FR" sz="32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fr-FR" sz="4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117214"/>
            <a:ext cx="8136904" cy="625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Qualités requises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S’intéresser au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monde de l‘entreprise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Avoir une certaine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curiosité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pour l’actualité,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Être attiré par les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TIC,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Développer un goût pour certaines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méthodes de travail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: travail de groupe, recherche d’informations</a:t>
            </a:r>
            <a:r>
              <a:rPr kumimoji="0" 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Avoir un intérêt pour les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langues.</a:t>
            </a:r>
            <a:endParaRPr kumimoji="0" lang="fr-FR" sz="2400" b="1" i="1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60648"/>
            <a:ext cx="820891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Compétences attendues</a:t>
            </a:r>
            <a:endParaRPr lang="fr-FR" sz="4000" b="1" i="1" dirty="0">
              <a:solidFill>
                <a:srgbClr val="4F81B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8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lire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et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comprendre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divers documents,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3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s’exprimer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par écrit (ARGUMENTATION) et à l’oral (GRAND ORAL),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r-FR" sz="3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analyser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et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synthétiser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r-FR" sz="3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Être à l’aise avec les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chiffres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et les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calculs mathématiques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de base.</a:t>
            </a:r>
            <a:endParaRPr lang="fr-FR" sz="3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b="1" i="1" dirty="0">
              <a:solidFill>
                <a:srgbClr val="4F81B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3200" b="1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Travail personnel important et r</a:t>
            </a:r>
            <a:r>
              <a:rPr lang="fr-FR" sz="3200" b="1" i="1" u="sng" dirty="0">
                <a:solidFill>
                  <a:schemeClr val="accent2">
                    <a:lumMod val="75000"/>
                  </a:schemeClr>
                </a:solidFill>
                <a:latin typeface="Cambria"/>
                <a:ea typeface="Times New Roman" pitchFamily="18" charset="0"/>
                <a:cs typeface="Times New Roman" pitchFamily="18" charset="0"/>
              </a:rPr>
              <a:t>é</a:t>
            </a:r>
            <a:r>
              <a:rPr lang="fr-FR" sz="3200" b="1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gulier</a:t>
            </a:r>
            <a:endParaRPr lang="fr-FR" sz="4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548680"/>
            <a:ext cx="8748464" cy="554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Pour qui 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aux </a:t>
            </a:r>
            <a:r>
              <a:rPr kumimoji="0" lang="fr-F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élèves intéressés par la réalité du fonctionnement des </a:t>
            </a: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organisations</a:t>
            </a:r>
            <a:r>
              <a:rPr lang="fr-FR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relations au travail, numérique, marketing, recherche et mesure de la performance, analyse des décisions et impact des stratégies d'entreprise...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aux élèves qui envisagent de poursuivre des </a:t>
            </a: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études supérieures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fr-FR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8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une </a:t>
            </a:r>
            <a:r>
              <a:rPr lang="fr-FR" sz="28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orientation choisie</a:t>
            </a:r>
            <a:r>
              <a:rPr lang="fr-FR" sz="28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liée à un projet d'étude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et non une orientation par défaut</a:t>
            </a:r>
            <a:endParaRPr kumimoji="0" 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11560" y="188640"/>
            <a:ext cx="7704856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La filière STMG peut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vous aider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3600" b="1" dirty="0"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trouver une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motivation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dessiner un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parcours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 étudiant et professionnel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3600" b="1" dirty="0"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travers la réalisation d’un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projet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la découverte d’une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entreprise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d’un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secteur d’activité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...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b="1" dirty="0">
                <a:latin typeface="Calibri" pitchFamily="34" charset="0"/>
                <a:ea typeface="Times New Roman" pitchFamily="18" charset="0"/>
                <a:cs typeface="Helvetica" pitchFamily="34" charset="0"/>
                <a:sym typeface="Wingdings"/>
              </a:rPr>
              <a:t> </a:t>
            </a:r>
            <a:endParaRPr kumimoji="0" lang="fr-FR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Helvetica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11560" y="307776"/>
            <a:ext cx="7992888" cy="154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Enseignements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 1ère</a:t>
            </a: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246291"/>
              </p:ext>
            </p:extLst>
          </p:nvPr>
        </p:nvGraphicFramePr>
        <p:xfrm>
          <a:off x="539552" y="2132857"/>
          <a:ext cx="8064897" cy="4278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063">
                <a:tc gridSpan="3"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ENSEIGNEMENTS COMMUNS (14 H</a:t>
                      </a:r>
                      <a:r>
                        <a:rPr lang="fr-FR" sz="2800" baseline="0" dirty="0"/>
                        <a:t>)</a:t>
                      </a:r>
                      <a:endParaRPr lang="fr-FR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8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Français</a:t>
                      </a:r>
                      <a:r>
                        <a:rPr lang="fr-FR" sz="2400" b="1" dirty="0"/>
                        <a:t> </a:t>
                      </a:r>
                      <a:r>
                        <a:rPr lang="fr-FR" sz="2000" b="0" dirty="0"/>
                        <a:t>en 1</a:t>
                      </a:r>
                      <a:r>
                        <a:rPr lang="fr-FR" sz="2000" b="0" baseline="30000" dirty="0"/>
                        <a:t>ère</a:t>
                      </a:r>
                      <a:r>
                        <a:rPr lang="fr-FR" sz="2000" b="0" dirty="0"/>
                        <a:t> </a:t>
                      </a:r>
                      <a:endParaRPr lang="fr-FR" sz="2400" b="0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Philosophie</a:t>
                      </a:r>
                      <a:r>
                        <a:rPr lang="fr-FR" sz="2400" b="1" dirty="0"/>
                        <a:t> </a:t>
                      </a:r>
                      <a:r>
                        <a:rPr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 Tale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Histoire</a:t>
                      </a:r>
                      <a:endParaRPr lang="fr-FR" sz="2400" b="1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Géographie</a:t>
                      </a:r>
                      <a:endParaRPr lang="fr-F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EMC</a:t>
                      </a:r>
                      <a:endParaRPr lang="fr-F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73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Langue vivante A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Langue vivante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EPS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Mathématiques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533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8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2781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39552" y="1124744"/>
          <a:ext cx="7992888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6487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 SPECIFIQUES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30000" dirty="0"/>
                        <a:t>ère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5525">
                <a:tc>
                  <a:txBody>
                    <a:bodyPr/>
                    <a:lstStyle/>
                    <a:p>
                      <a:r>
                        <a:rPr lang="fr-FR" sz="3200" b="1" dirty="0"/>
                        <a:t>Sciences de gestion et numérique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7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5406">
                <a:tc>
                  <a:txBody>
                    <a:bodyPr/>
                    <a:lstStyle/>
                    <a:p>
                      <a:r>
                        <a:rPr lang="fr-FR" sz="3200" b="1" dirty="0"/>
                        <a:t>Management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4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595">
                <a:tc>
                  <a:txBody>
                    <a:bodyPr/>
                    <a:lstStyle/>
                    <a:p>
                      <a:r>
                        <a:rPr lang="fr-FR" sz="3200" b="1" dirty="0"/>
                        <a:t>Droit et Économie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4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1539">
                <a:tc>
                  <a:txBody>
                    <a:bodyPr/>
                    <a:lstStyle/>
                    <a:p>
                      <a:r>
                        <a:rPr lang="fr-FR" sz="2400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15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11560" y="404664"/>
            <a:ext cx="1368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</a:t>
            </a:r>
            <a:r>
              <a:rPr lang="fr-FR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1ère</a:t>
            </a:r>
            <a:endParaRPr lang="fr-FR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17502"/>
              </p:ext>
            </p:extLst>
          </p:nvPr>
        </p:nvGraphicFramePr>
        <p:xfrm>
          <a:off x="323528" y="1052736"/>
          <a:ext cx="8208912" cy="5320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3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5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8506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 DE SPECIALITE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Term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3812">
                <a:tc>
                  <a:txBody>
                    <a:bodyPr/>
                    <a:lstStyle/>
                    <a:p>
                      <a:r>
                        <a:rPr lang="fr-FR" sz="2400" b="1" dirty="0"/>
                        <a:t>* </a:t>
                      </a:r>
                      <a:r>
                        <a:rPr lang="fr-FR" sz="2400" b="1" u="sng" dirty="0"/>
                        <a:t>Management et Sciences</a:t>
                      </a:r>
                      <a:r>
                        <a:rPr lang="fr-FR" sz="2400" b="1" u="sng" baseline="0" dirty="0"/>
                        <a:t> de gestion et numérique</a:t>
                      </a:r>
                      <a:endParaRPr lang="fr-FR" sz="2400" b="1" u="sng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ln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</a:rPr>
                        <a:t>10 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62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dirty="0"/>
                        <a:t> Gestion et Finance</a:t>
                      </a:r>
                      <a:r>
                        <a:rPr lang="fr-FR" sz="2400" b="1" baseline="0" dirty="0"/>
                        <a:t> </a:t>
                      </a:r>
                      <a:r>
                        <a:rPr lang="fr-FR" sz="2000" b="0" baseline="0" dirty="0"/>
                        <a:t>(GF)</a:t>
                      </a:r>
                      <a:endParaRPr lang="fr-FR" sz="2400" b="0" baseline="0" dirty="0"/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/>
                        <a:t> Mercatique</a:t>
                      </a:r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/>
                        <a:t> Ressources Humaines et Communication </a:t>
                      </a:r>
                      <a:r>
                        <a:rPr lang="fr-FR" sz="2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(RHC)</a:t>
                      </a:r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/>
                        <a:t> Systèmes d’Information de Gestion </a:t>
                      </a:r>
                      <a:r>
                        <a:rPr lang="fr-FR" sz="2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(SIG)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948">
                <a:tc>
                  <a:txBody>
                    <a:bodyPr/>
                    <a:lstStyle/>
                    <a:p>
                      <a:r>
                        <a:rPr lang="fr-FR" sz="2400" b="1" dirty="0"/>
                        <a:t>* </a:t>
                      </a:r>
                      <a:r>
                        <a:rPr lang="fr-FR" sz="2400" b="1" u="sng" dirty="0"/>
                        <a:t>Droit et Économie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6 h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387">
                <a:tc>
                  <a:txBody>
                    <a:bodyPr/>
                    <a:lstStyle/>
                    <a:p>
                      <a:r>
                        <a:rPr lang="fr-FR" sz="2400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16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4427984" y="270850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ET 1 matière spécifique au choix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4" y="332656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</a:t>
            </a:r>
            <a:r>
              <a:rPr lang="fr-FR" sz="16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terminale</a:t>
            </a:r>
            <a:endParaRPr lang="fr-FR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142852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Modalités d’évaluation</a:t>
            </a:r>
          </a:p>
          <a:p>
            <a:pPr algn="ctr"/>
            <a:r>
              <a:rPr lang="fr-FR" sz="2800" b="1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BACCALAUREAT </a:t>
            </a:r>
          </a:p>
          <a:p>
            <a:pPr algn="ctr"/>
            <a:endParaRPr lang="fr-FR" sz="2800" b="1" dirty="0">
              <a:solidFill>
                <a:srgbClr val="4F81BD"/>
              </a:solidFill>
              <a:latin typeface="Cambria" pitchFamily="18" charset="0"/>
              <a:cs typeface="Times New Roman" pitchFamily="18" charset="0"/>
            </a:endParaRPr>
          </a:p>
          <a:p>
            <a:endParaRPr lang="fr-FR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6386" name="AutoShape 2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88" name="AutoShape 4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0" name="AutoShape 6" descr="Durée et coefficients des épreuves - Lycée Augustin Fresnel - Bern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2" name="AutoShape 8" descr="Durée et coefficients des épreuves - Lycée Augustin Fresnel - Bern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4" name="AutoShape 10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6" name="AutoShape 12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8" name="AutoShape 14" descr="https://fresnel-bernay.lycee.ac-normandie.fr/IMG/png/coefs-bac-techno-20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2" name="Image 11"/>
          <p:cNvPicPr/>
          <p:nvPr/>
        </p:nvPicPr>
        <p:blipFill>
          <a:blip r:embed="rId2"/>
          <a:srcRect l="19173" t="26411" r="19008" b="15609"/>
          <a:stretch>
            <a:fillRect/>
          </a:stretch>
        </p:blipFill>
        <p:spPr bwMode="auto">
          <a:xfrm>
            <a:off x="1500166" y="2428868"/>
            <a:ext cx="664373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000100" y="1357298"/>
            <a:ext cx="735811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Les coefficients du Baccalauréat Technologique 2025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7158038" y="32004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Licence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= 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7158038" y="6096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Doctorat =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651500" y="3733800"/>
            <a:ext cx="1282700" cy="533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Licence (L3)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156200" y="4954588"/>
            <a:ext cx="1778000" cy="504825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L1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156200" y="4343400"/>
            <a:ext cx="1778000" cy="504825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L2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156200" y="2438400"/>
            <a:ext cx="1778000" cy="57785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82800" rIns="90000" bIns="46800" anchor="ctr"/>
          <a:lstStyle/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2  </a:t>
            </a:r>
          </a:p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Pro ou Recherche</a:t>
            </a:r>
          </a:p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354513" y="4343400"/>
            <a:ext cx="600075" cy="1143000"/>
          </a:xfrm>
          <a:prstGeom prst="rect">
            <a:avLst/>
          </a:prstGeom>
          <a:solidFill>
            <a:srgbClr val="CCCCFF"/>
          </a:solidFill>
          <a:ln w="9360">
            <a:solidFill>
              <a:srgbClr val="0099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DEUST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727450" y="3798888"/>
            <a:ext cx="576263" cy="1687512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 dirty="0">
                <a:solidFill>
                  <a:srgbClr val="000000"/>
                </a:solidFill>
                <a:latin typeface="Arial" charset="0"/>
              </a:rPr>
              <a:t>BUT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2743200" y="4343400"/>
            <a:ext cx="609600" cy="114300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BTS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2057400" y="4343400"/>
            <a:ext cx="609600" cy="114300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(CPGE)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295400" y="4343400"/>
            <a:ext cx="685800" cy="11430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intégrées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81000" y="3124200"/>
            <a:ext cx="831850" cy="23622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Écoles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de 3 à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6 ans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Art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Architecte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Social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Para-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Médical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Commerce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295400" y="2362200"/>
            <a:ext cx="1371600" cy="1901825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6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Écoles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d’ingénieurs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Écoles de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Commerce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ENS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9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6" name="Rectangle 15"/>
          <p:cNvSpPr>
            <a:spLocks noChangeArrowheads="1"/>
          </p:cNvSpPr>
          <p:nvPr/>
        </p:nvSpPr>
        <p:spPr bwMode="auto">
          <a:xfrm rot="-5400000">
            <a:off x="2476500" y="5176838"/>
            <a:ext cx="504825" cy="135255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Lycée</a:t>
            </a:r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 rot="-5400000">
            <a:off x="923925" y="5054601"/>
            <a:ext cx="504825" cy="16002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Écoles</a:t>
            </a:r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 rot="-5400000">
            <a:off x="5260975" y="4064001"/>
            <a:ext cx="504825" cy="3581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Université</a:t>
            </a:r>
          </a:p>
        </p:txBody>
      </p:sp>
      <p:sp>
        <p:nvSpPr>
          <p:cNvPr id="5139" name="Text Box 18"/>
          <p:cNvSpPr txBox="1">
            <a:spLocks noChangeArrowheads="1"/>
          </p:cNvSpPr>
          <p:nvPr/>
        </p:nvSpPr>
        <p:spPr bwMode="auto">
          <a:xfrm>
            <a:off x="7158038" y="19812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=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5140" name="Text Box 19"/>
          <p:cNvSpPr txBox="1">
            <a:spLocks noChangeArrowheads="1"/>
          </p:cNvSpPr>
          <p:nvPr/>
        </p:nvSpPr>
        <p:spPr bwMode="auto">
          <a:xfrm>
            <a:off x="8558213" y="917575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+8</a:t>
            </a:r>
          </a:p>
        </p:txBody>
      </p:sp>
      <p:sp>
        <p:nvSpPr>
          <p:cNvPr id="5141" name="Text Box 20"/>
          <p:cNvSpPr txBox="1">
            <a:spLocks noChangeArrowheads="1"/>
          </p:cNvSpPr>
          <p:nvPr/>
        </p:nvSpPr>
        <p:spPr bwMode="auto">
          <a:xfrm>
            <a:off x="8558213" y="2209800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+5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8558213" y="3492500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+3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5435600" y="1057275"/>
            <a:ext cx="1211263" cy="1295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Doctorat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(6 semestres)</a:t>
            </a:r>
          </a:p>
        </p:txBody>
      </p:sp>
      <p:sp>
        <p:nvSpPr>
          <p:cNvPr id="6167" name="WordArt 23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3816350" cy="909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100000">
                      <a:srgbClr val="9400ED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 Black"/>
              </a:rPr>
              <a:t>Schéma</a:t>
            </a:r>
          </a:p>
          <a:p>
            <a:pPr algn="ctr"/>
            <a:r>
              <a:rPr lang="fr-FR" sz="3600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100000">
                      <a:srgbClr val="9400ED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 Black"/>
              </a:rPr>
              <a:t> des Etudes Supérieures</a:t>
            </a:r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2743200" y="3751263"/>
            <a:ext cx="609600" cy="504825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ATS</a:t>
            </a:r>
          </a:p>
        </p:txBody>
      </p:sp>
      <p:sp>
        <p:nvSpPr>
          <p:cNvPr id="5146" name="Line 25"/>
          <p:cNvSpPr>
            <a:spLocks noChangeShapeType="1"/>
          </p:cNvSpPr>
          <p:nvPr/>
        </p:nvSpPr>
        <p:spPr bwMode="auto">
          <a:xfrm flipV="1">
            <a:off x="8915400" y="985838"/>
            <a:ext cx="1588" cy="461962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5156200" y="3079750"/>
            <a:ext cx="1778000" cy="57785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48" name="Text Box 27"/>
          <p:cNvSpPr txBox="1">
            <a:spLocks noChangeArrowheads="1"/>
          </p:cNvSpPr>
          <p:nvPr/>
        </p:nvSpPr>
        <p:spPr bwMode="auto">
          <a:xfrm>
            <a:off x="8077200" y="5237163"/>
            <a:ext cx="838200" cy="67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Nb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 d’années d’études</a:t>
            </a:r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238566" y="981429"/>
            <a:ext cx="4746625" cy="4535487"/>
          </a:xfrm>
          <a:custGeom>
            <a:avLst/>
            <a:gdLst>
              <a:gd name="T0" fmla="*/ 0 w 2824"/>
              <a:gd name="T1" fmla="*/ 2147483647 h 2112"/>
              <a:gd name="T2" fmla="*/ 2147483647 w 2824"/>
              <a:gd name="T3" fmla="*/ 2147483647 h 2112"/>
              <a:gd name="T4" fmla="*/ 2147483647 w 2824"/>
              <a:gd name="T5" fmla="*/ 2147483647 h 2112"/>
              <a:gd name="T6" fmla="*/ 2147483647 w 2824"/>
              <a:gd name="T7" fmla="*/ 2147483647 h 2112"/>
              <a:gd name="T8" fmla="*/ 2147483647 w 2824"/>
              <a:gd name="T9" fmla="*/ 0 h 2112"/>
              <a:gd name="T10" fmla="*/ 0 w 2824"/>
              <a:gd name="T11" fmla="*/ 0 h 2112"/>
              <a:gd name="T12" fmla="*/ 0 w 2824"/>
              <a:gd name="T13" fmla="*/ 2147483647 h 2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24"/>
              <a:gd name="T22" fmla="*/ 0 h 2112"/>
              <a:gd name="T23" fmla="*/ 2824 w 2824"/>
              <a:gd name="T24" fmla="*/ 2112 h 21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24" h="2112">
                <a:moveTo>
                  <a:pt x="0" y="2112"/>
                </a:moveTo>
                <a:lnTo>
                  <a:pt x="2823" y="2112"/>
                </a:lnTo>
                <a:lnTo>
                  <a:pt x="2824" y="1312"/>
                </a:lnTo>
                <a:lnTo>
                  <a:pt x="1976" y="1314"/>
                </a:lnTo>
                <a:lnTo>
                  <a:pt x="1976" y="0"/>
                </a:lnTo>
                <a:lnTo>
                  <a:pt x="0" y="0"/>
                </a:lnTo>
                <a:lnTo>
                  <a:pt x="0" y="2112"/>
                </a:lnTo>
                <a:close/>
              </a:path>
            </a:pathLst>
          </a:custGeom>
          <a:noFill/>
          <a:ln w="9360">
            <a:solidFill>
              <a:srgbClr val="CC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52400" y="1782763"/>
            <a:ext cx="3698875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>
                <a:solidFill>
                  <a:srgbClr val="003399"/>
                </a:solidFill>
                <a:latin typeface="Arial" charset="0"/>
              </a:rPr>
              <a:t>Filières sélectives post bac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4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/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3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/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36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/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4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/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4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/>
                  </p:par>
                  <p:par>
                    <p:cTn id="50"/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5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/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1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/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/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84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"/>
                                  </p:iterate>
                                  <p:childTnLst>
                                    <p:set>
                                      <p:cBhvr additive="repl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7" grpId="0" animBg="1"/>
      <p:bldP spid="61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83568" y="404664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</a:t>
            </a:r>
            <a:endParaRPr lang="fr-FR" sz="4000" dirty="0"/>
          </a:p>
        </p:txBody>
      </p:sp>
      <p:sp>
        <p:nvSpPr>
          <p:cNvPr id="5" name="ZoneTexte 4"/>
          <p:cNvSpPr txBox="1"/>
          <p:nvPr/>
        </p:nvSpPr>
        <p:spPr>
          <a:xfrm>
            <a:off x="683568" y="2276872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Calibri" pitchFamily="34" charset="0"/>
              </a:rPr>
              <a:t>Positionnement </a:t>
            </a:r>
          </a:p>
          <a:p>
            <a:pPr algn="ctr"/>
            <a:r>
              <a:rPr lang="fr-FR" sz="4800" dirty="0">
                <a:latin typeface="Calibri" pitchFamily="34" charset="0"/>
              </a:rPr>
              <a:t>du bac STMG plutôt </a:t>
            </a:r>
          </a:p>
          <a:p>
            <a:pPr algn="ctr"/>
            <a:r>
              <a:rPr lang="fr-FR" sz="4800" dirty="0">
                <a:latin typeface="Calibri" pitchFamily="34" charset="0"/>
              </a:rPr>
              <a:t>sur des </a:t>
            </a:r>
            <a:r>
              <a:rPr lang="fr-FR" sz="4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ETUDES COURTES</a:t>
            </a:r>
          </a:p>
          <a:p>
            <a:pPr algn="ctr"/>
            <a:endParaRPr lang="fr-FR" sz="4800" dirty="0">
              <a:latin typeface="Calibri" pitchFamily="34" charset="0"/>
            </a:endParaRPr>
          </a:p>
          <a:p>
            <a:pPr algn="ctr"/>
            <a:r>
              <a:rPr lang="fr-FR" sz="4800" dirty="0">
                <a:latin typeface="Calibri" pitchFamily="34" charset="0"/>
              </a:rPr>
              <a:t>BTS – BUT - Autres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BTS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1571938"/>
            <a:ext cx="8136904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MCO Management Commercial Opérationnel </a:t>
            </a: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(MCO)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NDRC - Négociation et Digitalisation de la Relation Client (NDRC)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Gestion de la PME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Comptabilit</a:t>
            </a: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é et Gestion (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CG)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Informatique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 Support à l'Action Managériale (SAM)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SIO Option A : Infrastructure, Systèmes et Réseaux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Commerce International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Communication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Tourisme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Banque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Service informatique aux organisations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</a:t>
            </a:r>
            <a:r>
              <a:rPr kumimoji="0" 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Technico-Commercial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Professions Immobilières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Management en hôtellerie restauration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BTSA Technico-commercial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Assurance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Métiers de l'Esthétique-Cosmétique-Parfumerie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Notariat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1660159"/>
            <a:ext cx="8064896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Techniques de Commercialisation - </a:t>
            </a:r>
            <a:r>
              <a:rPr lang="fr-FR" sz="24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TECH DE CO</a:t>
            </a:r>
            <a:endParaRPr kumimoji="0" lang="fr-FR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et Management des Organisations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Comptable et Financière - </a:t>
            </a:r>
            <a:r>
              <a:rPr lang="fr-FR" sz="24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GEA GCF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des Ressources Humaines - </a:t>
            </a:r>
            <a:r>
              <a:rPr lang="fr-FR" sz="24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GEA GRH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Info-Com option Communication des Organisations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Information Communication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Gestion Administrative et Commerciale des Organisations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 Com option INO (Information</a:t>
            </a:r>
            <a:r>
              <a:rPr kumimoji="0" lang="fr-FR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numérique des Organis</a:t>
            </a: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ations)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Carrières Juridiques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 Com option Publicité </a:t>
            </a:r>
            <a:endParaRPr lang="fr-FR" sz="2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Information Communication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570186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</a:t>
            </a:r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BUT (</a:t>
            </a:r>
            <a:r>
              <a:rPr lang="fr-FR" sz="2800" b="1" dirty="0" err="1">
                <a:solidFill>
                  <a:schemeClr val="accent1">
                    <a:lumMod val="75000"/>
                  </a:schemeClr>
                </a:solidFill>
              </a:rPr>
              <a:t>Bachelor</a:t>
            </a:r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 Universitaire de Technologie)</a:t>
            </a:r>
            <a:b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fr-FR" sz="28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847</Words>
  <Application>Microsoft Office PowerPoint</Application>
  <PresentationFormat>Affichage à l'écran (4:3)</PresentationFormat>
  <Paragraphs>251</Paragraphs>
  <Slides>17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7" baseType="lpstr">
      <vt:lpstr>Microsoft YaHei</vt:lpstr>
      <vt:lpstr>Arial</vt:lpstr>
      <vt:lpstr>Arial Black</vt:lpstr>
      <vt:lpstr>Arial Rounded MT Bold</vt:lpstr>
      <vt:lpstr>Calibri</vt:lpstr>
      <vt:lpstr>Cambria</vt:lpstr>
      <vt:lpstr>Tw Cen MT</vt:lpstr>
      <vt:lpstr>Wingdings</vt:lpstr>
      <vt:lpstr>Wingdings 2</vt:lpstr>
      <vt:lpstr>Médian</vt:lpstr>
      <vt:lpstr>Baccalauréat technologique   Sciences et  Technologies du  Management et de la  Gestion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Études supérieures  BTS</vt:lpstr>
      <vt:lpstr>Études supérieures  BUT (Bachelor Universitaire de Technologie) </vt:lpstr>
      <vt:lpstr>Études supérieures  Autres</vt:lpstr>
      <vt:lpstr>Les secteurs d’activité - Métiers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Réforme baccalauréat technologique  STMG 2021</dc:title>
  <dc:creator>Utilisateur Windows</dc:creator>
  <cp:lastModifiedBy>Thibault DOUILLET</cp:lastModifiedBy>
  <cp:revision>79</cp:revision>
  <dcterms:created xsi:type="dcterms:W3CDTF">2019-01-29T15:27:31Z</dcterms:created>
  <dcterms:modified xsi:type="dcterms:W3CDTF">2025-02-17T17:19:51Z</dcterms:modified>
</cp:coreProperties>
</file>